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99"/>
  </p:notesMasterIdLst>
  <p:handoutMasterIdLst>
    <p:handoutMasterId r:id="rId100"/>
  </p:handoutMasterIdLst>
  <p:sldIdLst>
    <p:sldId id="2021" r:id="rId2"/>
    <p:sldId id="525" r:id="rId3"/>
    <p:sldId id="527" r:id="rId4"/>
    <p:sldId id="576" r:id="rId5"/>
    <p:sldId id="581" r:id="rId6"/>
    <p:sldId id="582" r:id="rId7"/>
    <p:sldId id="597" r:id="rId8"/>
    <p:sldId id="584" r:id="rId9"/>
    <p:sldId id="2022" r:id="rId10"/>
    <p:sldId id="594" r:id="rId11"/>
    <p:sldId id="598" r:id="rId12"/>
    <p:sldId id="599" r:id="rId13"/>
    <p:sldId id="585" r:id="rId14"/>
    <p:sldId id="2023" r:id="rId15"/>
    <p:sldId id="2024" r:id="rId16"/>
    <p:sldId id="586" r:id="rId17"/>
    <p:sldId id="588" r:id="rId18"/>
    <p:sldId id="589" r:id="rId19"/>
    <p:sldId id="2025" r:id="rId20"/>
    <p:sldId id="601" r:id="rId21"/>
    <p:sldId id="590" r:id="rId22"/>
    <p:sldId id="2026" r:id="rId23"/>
    <p:sldId id="2027" r:id="rId24"/>
    <p:sldId id="595" r:id="rId25"/>
    <p:sldId id="600" r:id="rId26"/>
    <p:sldId id="551" r:id="rId27"/>
    <p:sldId id="420" r:id="rId28"/>
    <p:sldId id="2028" r:id="rId29"/>
    <p:sldId id="2029" r:id="rId30"/>
    <p:sldId id="593" r:id="rId31"/>
    <p:sldId id="876" r:id="rId32"/>
    <p:sldId id="881" r:id="rId33"/>
    <p:sldId id="912" r:id="rId34"/>
    <p:sldId id="882" r:id="rId35"/>
    <p:sldId id="878" r:id="rId36"/>
    <p:sldId id="879" r:id="rId37"/>
    <p:sldId id="880" r:id="rId38"/>
    <p:sldId id="914" r:id="rId39"/>
    <p:sldId id="915" r:id="rId40"/>
    <p:sldId id="916" r:id="rId41"/>
    <p:sldId id="1976" r:id="rId42"/>
    <p:sldId id="424" r:id="rId43"/>
    <p:sldId id="265" r:id="rId44"/>
    <p:sldId id="266" r:id="rId45"/>
    <p:sldId id="1982" r:id="rId46"/>
    <p:sldId id="274" r:id="rId47"/>
    <p:sldId id="1984" r:id="rId48"/>
    <p:sldId id="1985" r:id="rId49"/>
    <p:sldId id="1986" r:id="rId50"/>
    <p:sldId id="1987" r:id="rId51"/>
    <p:sldId id="1988" r:id="rId52"/>
    <p:sldId id="1989" r:id="rId53"/>
    <p:sldId id="1983" r:id="rId54"/>
    <p:sldId id="1990" r:id="rId55"/>
    <p:sldId id="2000" r:id="rId56"/>
    <p:sldId id="1995" r:id="rId57"/>
    <p:sldId id="2001" r:id="rId58"/>
    <p:sldId id="1996" r:id="rId59"/>
    <p:sldId id="2002" r:id="rId60"/>
    <p:sldId id="1997" r:id="rId61"/>
    <p:sldId id="2003" r:id="rId62"/>
    <p:sldId id="2004" r:id="rId63"/>
    <p:sldId id="2005" r:id="rId64"/>
    <p:sldId id="2006" r:id="rId65"/>
    <p:sldId id="2007" r:id="rId66"/>
    <p:sldId id="284" r:id="rId67"/>
    <p:sldId id="1999" r:id="rId68"/>
    <p:sldId id="1979" r:id="rId69"/>
    <p:sldId id="1955" r:id="rId70"/>
    <p:sldId id="2017" r:id="rId71"/>
    <p:sldId id="2018" r:id="rId72"/>
    <p:sldId id="2019" r:id="rId73"/>
    <p:sldId id="2016" r:id="rId74"/>
    <p:sldId id="2020" r:id="rId75"/>
    <p:sldId id="2013" r:id="rId76"/>
    <p:sldId id="2008" r:id="rId77"/>
    <p:sldId id="2009" r:id="rId78"/>
    <p:sldId id="2011" r:id="rId79"/>
    <p:sldId id="2010" r:id="rId80"/>
    <p:sldId id="2012" r:id="rId81"/>
    <p:sldId id="2015" r:id="rId82"/>
    <p:sldId id="1975" r:id="rId83"/>
    <p:sldId id="1974" r:id="rId84"/>
    <p:sldId id="2030" r:id="rId85"/>
    <p:sldId id="2014" r:id="rId86"/>
    <p:sldId id="439" r:id="rId87"/>
    <p:sldId id="1959" r:id="rId88"/>
    <p:sldId id="1957" r:id="rId89"/>
    <p:sldId id="438" r:id="rId90"/>
    <p:sldId id="260" r:id="rId91"/>
    <p:sldId id="986" r:id="rId92"/>
    <p:sldId id="987" r:id="rId93"/>
    <p:sldId id="988" r:id="rId94"/>
    <p:sldId id="989" r:id="rId95"/>
    <p:sldId id="990" r:id="rId96"/>
    <p:sldId id="908" r:id="rId97"/>
    <p:sldId id="440" r:id="rId98"/>
  </p:sldIdLst>
  <p:sldSz cx="12192000" cy="6858000"/>
  <p:notesSz cx="7315200" cy="9601200"/>
  <p:custDataLst>
    <p:tags r:id="rId10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3300"/>
    <a:srgbClr val="FFFF00"/>
    <a:srgbClr val="CC00CC"/>
    <a:srgbClr val="FFCC00"/>
    <a:srgbClr val="FF5050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 autoAdjust="0"/>
    <p:restoredTop sz="91440" autoAdjust="0"/>
  </p:normalViewPr>
  <p:slideViewPr>
    <p:cSldViewPr>
      <p:cViewPr varScale="1">
        <p:scale>
          <a:sx n="87" d="100"/>
          <a:sy n="87" d="100"/>
        </p:scale>
        <p:origin x="224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5575B08-46AD-4D8B-930A-A5E4BB2BBD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55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7T22:02:00.2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4358 24575,'6'2'0,"0"-1"0,-3 4 0,0-1 0,-3 1 0,0 1 0,0 0 0,2-3 0,20-16 0,-11 6 0,14-10 0,-19 15 0,-3-1 0,3 2 0,3-5 0,-1 3 0,10-4 0,-11 1 0,14 0 0,51-22 0,-38 16 0,38-13 0,-50 16 0,-12 7 0,21-10 0,-22 8 0,15-9 0,-13 9 0,5-7 0,-5 9 0,4-9 0,-8 9 0,15-9 0,-14 6 0,20-7 0,-12 4 0,5-2 0,-5 6 0,3-4 0,0 0 0,1 1 0,-7-2 0,-4 5 0,-2-2 0,11-1 0,-10 4 0,13-3 0,-16 2 0,15-5 0,-14 5 0,11-5 0,-10 5 0,15-9 0,-9 5 0,26-15 0,-21 14 0,24-17 0,-20 16 0,18-16 0,-19 16 0,23-17 0,-22 17 0,27-17 0,-23 13 0,27-14 0,-30 14 0,33-10 0,-37 15 0,35-15 0,-35 15 0,26-14 0,-28 14 0,23-8 0,-26 10 0,24-7 0,-24 6 0,22-8 0,-20 7 0,20-7 0,-19 8 0,19-9 0,-19 9 0,15-12 0,-19 12 0,22-8 0,-21 5 0,32-10 0,-27 8 0,27-10 0,-29 15 0,26-13 0,-24 13 0,28-16 0,-29 11 0,30-15 0,-30 15 0,30-14 0,-30 15 0,26-16 0,-27 15 0,22-13 0,-21 17 0,21-18 0,-22 18 0,29-17 0,-27 16 0,17-10 0,-21 13 0,17-13 0,-14 11 0,21-14 0,-23 15 0,17-12 0,-17 12 0,17-15 0,-20 14 0,18-17 0,-21 18 0,18-15 0,-20 15 0,11-7 0,-3 2 0,-2-1 0,15-8 0,-17 10 0,10-7 0,-3-1 0,0 4 0,14-10 0,-5 2 0,10-1 0,-12 3 0,3 3 0,-17 8 0,1 0 0,0-2 0,1 3 0,18-13 0,-2-2 0,-3 7 0,-5-1 0,-6 10 0,8-5 0,0 0 0,5-5 0,-14 14 0,13-10 0,-18 10 0,15-5 0,-5 0 0,0 2 0,12-8 0,-3 4 0,-2-2 0,2 0 0,-8 7 0,17-13 0,-10 11 0,18-14 0,-26 17 0,7-6 0,-3 5 0,7-10 0,12-2 0,-10 5 0,6-2 0,-22 12 0,12-6 0,-13 6 0,11-3 0,4 0 0,6-1 0,8-2 0,-2 3 0,-1 0 0,1 3 0,-13-3 0,-4 7 0,7-4 0,9 4 0,3 0 0,10 0 0,5 0 0,-20 0 0,22 0 0,-44 0 0,15 0 0,-13 0 0,34 3 0,-28 1 0,30 3 0,-39-3 0,6 1 0,10-1 0,-14 3 0,30 3 0,-16-2 0,-3-1 0,2-1 0,-18-2 0,9 3 0,4 2 0,-8-4 0,6 7 0,-17-11 0,16 11 0,-11-8 0,15 6 0,-15-4 0,11 4 0,-15-6 0,12 8 0,-13-11 0,7 8 0,1 0 0,14 8 0,-11-2 0,8 3 0,-20-14 0,9 8 0,1-2 0,10 7 0,-9-3 0,9 4 0,2-2 0,-10-2 0,10 4 0,-21-11 0,9 5 0,-8-5 0,8 5 0,-9-5 0,9 5 0,-8-5 0,18 9 0,-18-8 0,15 7 0,-13-11 0,8 10 0,-4-12 0,7 16 0,-10-13 0,13 10 0,-17-8 0,17 9 0,-16-8 0,12 7 0,-13-8 0,13 9 0,-12-9 0,15 14 0,-16-12 0,13 11 0,-13-12 0,9 10 0,-6-10 0,5 7 0,-5-4 0,7 7 0,-9-6 0,11 9 0,-12-13 0,10 13 0,-10-12 0,10 12 0,-10-10 0,10 8 0,-10-8 0,10 10 0,-10-12 0,13 18 0,-12-17 0,9 11 0,-11-11 0,8 9 0,-7-7 0,10 9 0,-10-14 0,10 15 0,-10-14 0,10 13 0,-10-13 0,10 10 0,-7-10 0,7 10 0,-3-10 0,4 10 0,-8-10 0,7 7 0,-10-8 0,9 5 0,-9-4 0,10 9 0,-10-8 0,10 11 0,-11-12 0,8 7 0,-8-8 0,9 6 0,-8-6 0,7 5 0,-1-2 0,3 4 0,4-1 0,11 9 0,-11-9 0,17 12 0,-22-16 0,20 13 0,-18-12 0,25 16 0,-25-16 0,30 13 0,-30-14 0,32 14 0,-31-13 0,26 9 0,-27-11 0,14 2 0,-16-3 0,6 0 0,-11 0 0,10-1 0,-12-2 0,12 2 0,-13-2 0,10 2 0,-10 0 0,9 1 0,-9-4 0,10 3 0,-10-2 0,10 2 0,-11-2 0,18 2 0,-16-3 0,12 1 0,-14 2 0,14-3 0,-11 1 0,17 2 0,-18-6 0,16 3 0,-17 0 0,17-2 0,-16 2 0,15 0 0,-15-3 0,16 4 0,-13-4 0,10 0 0,-7 3 0,3-2 0,-6 2 0,8-3 0,-11 0 0,11 0 0,-12 0 0,13 0 0,-12 0 0,12 0 0,-13 0 0,10 0 0,-11 0 0,11 0 0,-10 0 0,13 0 0,-12 0 0,12 0 0,-13 0 0,10 0 0,-10 0 0,9 0 0,-9 0 0,10 0 0,-10 0 0,10 0 0,-11 0 0,14-3 0,-13 2 0,13-5 0,-13 6 0,13-6 0,-12 2 0,15-3 0,-15 3 0,12-5 0,-13 8 0,10-8 0,-10 8 0,9-4 0,-12 1 0,12-3 0,-12 4 0,10-6 0,-8 8 0,8-11 0,-7 11 0,10-10 0,-11 9 0,5-6 0,-5 7 0,7-8 0,-5 8 0,8-10 0,-10 9 0,5-6 0,-5 4 0,5-2 0,-5 2 0,2-1 0,-3 1 0,1 1 0,-4-3 0,-1 3 0,-2 0 0,0 0 0</inkml:trace>
  <inkml:trace contextRef="#ctx0" brushRef="#br0" timeOffset="7329">8441 3709 24575,'6'-3'0,"1"2"0,-1-4 0,0 1 0,4-3 0,1 1 0,22-14 0,-8 3 0,22-11 0,-27 13 0,13-3 0,-24 13 0,9-7 0,-12 9 0,0-1 0,3-4 0,-3 6 0,0-6 0,0 7 0,-3-4 0,1 1 0,1-2 0,-1 2 0,2-4 0,0 4 0,-2-5 0,1 5 0,-1-1 0,2 2 0,3-7 0,-3 6 0,6-13 0,-4 14 0,1-14 0,-3 13 0,3-8 0,-2 7 0,2-6 0,-3 7 0,1-8 0,-1 7 0,0-6 0,1 7 0,2-8 0,-2 7 0,2-6 0,-3 9 0,1-9 0,-1 9 0,0-6 0,0 4 0,0-2 0,0 3 0,0-6 0,1 8 0,-1-10 0,0 9 0,0-6 0,-2 4 0,4-2 0,-6-1 0,6 1 0,-5 2 0,7-5 0,-4 5 0,1-5 0,-2 6 0,-1-6 0,2 8 0,1-11 0,-1 8 0,0-2 0,-3 0 0,3 3 0,-3-4 0,3 1 0,0 0 0,1-3 0,-1 2 0,-3-2 0,3 6 0,-3-6 0,1 5 0,1-6 0,-1 7 0,5-9 0,-2 7 0,2-7 0,-3 6 0,-3-3 0,3 2 0,-3-5 0,1 5 0,4-5 0,-6 5 0,9-8 0,-7 7 0,8-10 0,-8 10 0,8-10 0,-8 13 0,8-13 0,-5 10 0,6-11 0,-6 8 0,8-11 0,-10 13 0,13-12 0,-16 13 0,18-13 0,-18 13 0,18-13 0,-18 13 0,13-7 0,-11 7 0,8-7 0,-5 7 0,5-10 0,-8 11 0,8-8 0,-8 7 0,8-7 0,-8 7 0,7-10 0,-6 10 0,7-10 0,-5 7 0,8-11 0,-6 7 0,6-4 0,-11 5 0,13-5 0,-11 3 0,12-6 0,-10 7 0,7-7 0,-9 6 0,11-9 0,-12 12 0,14-12 0,-11 13 0,10-14 0,-10 14 0,11-13 0,-8 13 0,8-10 0,-8 10 0,11-16 0,-10 18 0,10-22 0,-11 23 0,11-16 0,-13 16 0,12-12 0,-13 10 0,10-8 0,-10 4 0,10-4 0,-9 4 0,8-4 0,-8 4 0,9-7 0,-10 10 0,10-13 0,-10 16 0,14-19 0,-14 15 0,11-12 0,-12 13 0,12-13 0,-10 15 0,19-25 0,-18 22 0,18-20 0,-16 21 0,11-14 0,-8 14 0,4-14 0,-8 14 0,11-14 0,-13 14 0,17-14 0,-14 10 0,14-10 0,-13 10 0,15-11 0,-18 15 0,19-13 0,-17 15 0,11-18 0,-8 17 0,7-23 0,-10 23 0,7-17 0,-12 19 0,12-13 0,-11 14 0,10-11 0,-10 8 0,7-5 0,-7 5 0,10-7 0,-11 10 0,12-14 0,-12 14 0,12-17 0,-11 16 0,10-16 0,-7 16 0,12-20 0,-11 19 0,14-25 0,-14 21 0,24-29 0,-17 28 0,20-27 0,-26 28 0,23-23 0,-22 21 0,22-18 0,-20 18 0,21-18 0,-20 21 0,22-23 0,-21 25 0,18-25 0,-20 23 0,21-20 0,-24 19 0,22-15 0,-22 17 0,26-21 0,-21 19 0,18-15 0,-23 17 0,29-15 0,-25 10 0,32-13 0,-31 17 0,21-13 0,-22 16 0,19-13 0,-19 15 0,16-15 0,-20 14 0,15-11 0,-19 13 0,19-9 0,-16 8 0,10-5 0,-11 6 0,10-5 0,-11 7 0,17-10 0,-18 11 0,16-9 0,-17 6 0,11-2 0,-9 2 0,12-6 0,-9 8 0,15-10 0,-20 11 0,20-9 0,-18 8 0,22-7 0,-23 10 0,32-11 0,-18 9 0,12-6 0,-14 6 0,6-6 0,-10 9 0,26-9 0,-24 6 0,30-3 0,-30 0 0,23 3 0,-25-3 0,15 7 0,-16-4 0,17 1 0,-17 2 0,17-2 0,-17 3 0,17 0 0,-17 0 0,20 0 0,-19 0 0,23 0 0,-26 0 0,30 0 0,-29 0 0,25 3 0,-24-2 0,26 9 0,-26-9 0,22 9 0,-29-10 0,23 10 0,-19-5 0,23 8 0,-23-8 0,18 7 0,-21-11 0,18 11 0,-16-7 0,14 5 0,-11-3 0,11 3 0,-11-5 0,14 7 0,-16-8 0,19 9 0,-23-6 0,22 8 0,-18-9 0,16 8 0,-17-9 0,13 4 0,-17-3 0,17 4 0,-17-3 0,14 3 0,-15-4 0,11 3 0,-10-2 0,10 5 0,-11-8 0,8 8 0,-8-8 0,6 5 0,-6-2 0,5-1 0,-8 0 0,7 1 0,-7-4 0,8 6 0,-8-5 0,11 8 0,-11-5 0,11 2 0,-10-2 0,6 2 0,-7-2 0,5 2 0,-3-3 0,0 0 0,-3 0 0,3-3 0,-3 0 0,1-3 0,-2 0 0</inkml:trace>
  <inkml:trace contextRef="#ctx0" brushRef="#br0" timeOffset="15110">13607 432 24575,'6'0'0,"0"0"0,1 0 0,3 0 0,-3 3 0,3 1 0,5 2 0,-6 1 0,21 5 0,-20-7 0,22 6 0,-23-7 0,14 2 0,-12 0 0,1-2 0,-3 1 0,-3-4 0,3 8 0,-3-5 0,3 2 0,-5-1 0,4-4 0,-7 5 0,7-5 0,-4 1 0,-1 1 0,2-2 0,-1 1 0,2-2 0,0 3 0,0-2 0,0 1 0,-3 1 0,2-2 0,2 5 0,-1-6 0,1 6 0,-2-5 0,1 4 0,1-4 0,2 2 0,-3-1 0,0-1 0,0 2 0,3 0 0,-2-3 0,8 9 0,-8-8 0,11 11 0,-7-11 0,8 10 0,-8-9 0,7 6 0,-10-7 0,12 8 0,-11-8 0,15 11 0,-12-8 0,17 9 0,-16-5 0,16 2 0,-20-4 0,26 7 0,-21-4 0,22 6 0,-21-7 0,14 5 0,-16-6 0,19 9 0,-19-7 0,19 10 0,-15-11 0,19 12 0,-19-9 0,22 10 0,-25-10 0,25 12 0,-25-11 0,31 18 0,-26-16 0,28 15 0,-30-19 0,28 17 0,-27-18 0,25 21 0,-25-20 0,21 19 0,-22-16 0,23 10 0,-23-8 0,19 5 0,-20-5 0,20 5 0,-19-5 0,29 9 0,-27-8 0,27 7 0,-25-11 0,19 11 0,-14-13 0,8 13 0,-10-14 0,20 17 0,-20-15 0,25 18 0,-31-19 0,18 12 0,-20-10 0,13 8 0,-13-9 0,13 11 0,-13-13 0,24 18 0,-22-18 0,34 18 0,-33-14 0,37 15 0,-33-15 0,36 18 0,-35-20 0,22 15 0,-30-14 0,13 7 0,-16-7 0,8 6 0,-13-10 0,13 10 0,-12-10 0,15 10 0,-15-10 0,16 14 0,-16-14 0,12 17 0,-13-16 0,10 12 0,-10-13 0,10 17 0,-10-16 0,17 26 0,-12-25 0,10 18 0,-12-19 0,11 19 0,-13-18 0,19 22 0,-19-20 0,16 14 0,-15-11 0,11 8 0,-13-12 0,10 10 0,-10-12 0,11 15 0,-12-15 0,12 19 0,-11-18 0,14 21 0,-10-18 0,17 23 0,-12-19 0,12 15 0,-17-20 0,10 13 0,-14-16 0,10 12 0,-10-10 0,13 11 0,-12-10 0,16 17 0,-12-16 0,24 24 0,-14-15 0,30 20 0,-24-14 0,24 15 0,-26-20 0,22 17 0,-30-22 0,30 29 0,-33-28 0,20 20 0,-21-23 0,22 31 0,-17-26 0,32 42 0,-33-39 0,27 29 0,-28-30 0,19 17 0,-21-24 0,17 14 0,-16-15 0,19 16 0,-18-15 0,30 22 0,-20-19 0,40 29 0,-34-27 0,47 30 0,-50-35 0,40 26 0,-43-31 0,24 20 0,-26-21 0,23 13 0,-23-14 0,27 12 0,-30-12 0,33 9 0,-37-11 0,37 4 0,-33-3 0,30-1 0,-27-2 0,23 1 0,-27-5 0,26 2 0,-30-3 0,32 0 0,-31 0 0,24 0 0,-26 0 0,34-3 0,-26 2 0,42-9 0,-39 5 0,42-10 0,-40 9 0,44-8 0,-45 12 0,41-9 0,-42 11 0,37-4 0,-36 4 0,35 0 0,-35 0 0,36 0 0,-37 0 0,33 0 0,-38 0 0,25 0 0,-31 0 0,25 9 0,-27-4 0,20 11 0,-27-8 0,27 11 0,-23-10 0,25 13 0,-17-11 0,7 6 0,-5-6 0,0 4 0,-10-6 0,10 6 0,-11-11 0,7 7 0,-6-6 0,12 10 0,-14-10 0,22 11 0,-23-12 0,26 5 0,-22-2 0,19 0 0,-16-3 0,9 2 0,-13-6 0,20 7 0,-22-4 0,33 1 0,-28 2 0,36-5 0,-31 2 0,35 0 0,-31-2 0,28 3 0,-30-4 0,22 0 0,-26 0 0,22 0 0,-26 0 0,24 3 0,-28-2 0,24 2 0,-21-3 0,23 3 0,-18 1 0,25 6 0,-25-2 0,26 9 0,-27-8 0,22 10 0,-17-10 0,19 11 0,-20-11 0,16 10 0,-24-7 0,19 8 0,-19-8 0,20 10 0,-17-10 0,17 11 0,-20-8 0,19 5 0,-23-8 0,22 9 0,-18-12 0,12 9 0,-13-10 0,12 7 0,-11-7 0,20 11 0,-17-10 0,17 7 0,-20-9 0,15 6 0,-19-8 0,12 3 0,-13-4 0,9 2 0,-9-2 0,4 2 0,-6-6 0,3 3 0,-2 0 0,2-3 0,-3 3 0,6-3 0,-5 0 0,8 0 0,-8 0 0,2 0 0,-3 0 0,0 0 0,0 0 0,0 0 0,0 0 0,3 0 0,-2 0 0,11-3 0,-5 2 0,18-11 0,-14 7 0,22-12 0,-22 10 0,27-7 0,-26 9 0,26-8 0,-27 12 0,15-8 0,-19 8 0,8-5 0,-13 5 0,6-4 0,-9 1 0,0-2 0,-5 0 0,0 2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7T22:02:42.1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7T22:03:11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24575,'0'0'0</inkml:trace>
  <inkml:trace contextRef="#ctx0" brushRef="#br0" timeOffset="203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173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016E5B8-84E2-41A6-BF9C-3B5D6FF8B3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082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strike="noStrike" kern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+mn-ea"/>
                <a:cs typeface="+mn-cs"/>
              </a:rPr>
              <a:t>$$y = \begin{cases}1 &amp; w_1 x_1 + w_2 x_2 + w_3 x_3 &gt; 0 \\0 &amp; \text{otherwise}\end{cases}$$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7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01942EC2-F00F-499C-9BBE-B541DE63E9AE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1343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46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\begin{align*}    \text{intermediate output } h_1 &amp;= \phi(w_{11} x_1 + w_{21} x_2 + w_{31} x_3) \\    &amp;= \frac{1}{1 + e^{-(w_{11} x_1 + w_{21} x_2 + w_{31} x_3)}}\end{align*}</a:t>
            </a: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47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835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\begin{align*}    \text{intermediate output } h_2 &amp;= \phi(w_{12} x_1 + w_{22} x_2 + w_{32} x_3) \\    &amp;= \frac{1}{1 + e^{-(w_{12} x_1 + w_{22} x_2 + w_{32} x_3)}}\end{align*}</a:t>
            </a: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48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5915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\begin{align*}    y &amp;= \phi(w_{1} h_1 + w_{2} h_2) \\    &amp;= \frac{1}{1 + e^{-(w_{1} h_1 + w_{2} h_2          )}}\end{align*}</a:t>
            </a: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49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9571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\begin{align*}    y &amp;= \phi(w_{1} h_1 + w_{2} h_2) \\    &amp;= \phi(w_{1} \phi(w_{11} x_1 + w_{21} x_2 + w_{31} x_3) + w_{2} \phi(w_{12} x_1 + w_{22} x_2 + w_{32} x_3))\end{align*}</a:t>
            </a: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8191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\begin{align*}&amp; \ \ \phi\left(\left[ \begin{array}{ccc}x_1 &amp; x_2 &amp; x_3\end{array}\right]\left[ \begin{array}{cc}w_{11} &amp; w_{12} \\w_{21} &amp; w_{22} \\w_{31} &amp; w_{32} \\\end{array}\right]\right) \\=&amp; \ \ \phi\left(\left[ \begin{array}{cc}w_{11} x_1 + w_{21} x_2 + w_{31} x_3 &amp;w_{12} x_1 + w_{22} x_2 + w_{32} x_3\end{array}\right]\right) \\=&amp; \ \  \left[ \begin{array}{cc}h_1 &amp;h_2\end{array}\right]    \end{align*}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$$\phi\left(\left[ \begin{array}{cc}h_1 &amp; h_2\end{array}\right]\left[ \begin{array}{c}w_1 \\ w_2\end{array}\right]\right)= \phi\left(w_1 h_1 + w_2 h_2\right)= y$$$$\phi(x \times W_{\text{layer 1}}) = h$$$$\phi(h \times W_{\text{layer 2}}) = y$$</a:t>
            </a: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420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590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386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\begin{align*}&amp; \ \ \phi\left(\left[ \begin{array}{ccc}x_1 &amp; x_2 &amp; x_3\end{array}\right]\left[ \begin{array}{ccc}w_{11} &amp; w_{12} &amp; w_{13} \\w_{21} &amp; w_{22} &amp; w_{23} \\w_{31} &amp; w_{32} &amp; w_{33} \\\end{array}\right]\right) \\=&amp; \ \ \phi\left(\left[ \begin{array}{ccc}w_{11} x_1 + w_{21} x_2 + w_{31} x_3 &amp;w_{12} x_1 + w_{22} x_2 + w_{32} x_3 &amp;w_{13} x_1 + w_{23} x_2 + w_{33} x_3\end{array}\right]\right) \\=&amp; \ \  \left[ \begin{array}{ccc}h_1 &amp;h_2 &amp;h_3\end{array}\right]    \end{align*}$$\phi\left(\left[ \begin{array}{ccc}h_1 &amp; h_2 &amp; h_3\end{array}\right]\left[ \begin{array}{c}w_1 \\ w_2 \\ w_3\end{array}\right]\right)= \phi\left(w_1 h_1 + w_2 h_2 + w_3 h_3\right)= y$$</a:t>
            </a: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8541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06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6E5B8-84E2-41A6-BF9C-3B5D6FF8B3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02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15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01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3890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59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1197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60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8267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61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8499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62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265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63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6442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64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774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65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514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7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7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AA0077F1-C336-4D15-AFBF-BFECF8266A5C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66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70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7287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\begin{align*}    y_1 &amp;= \phi(w_{1} h_{11} + w_{2} h_{12}) \\    &amp;= \phi(w_{1} \phi(w_{11} x_{11} + w_{21} x_{12} + w_{31} x_{13}) + w_{2} \phi(w_{12} x_{11} + w_{22} x_{12} + w_{32} x_{13})) \\y_2 &amp;= \phi(w_{1} h_{21} + w_{2} h_{22}) \\    &amp;= \phi(w_{1} \phi(w_{11} x_{21} + w_{21} x_{22} + w_{31} x_{23}) + w_{2} \phi(w_{12} x_{21} + w_{22} x_{22} + w_{32} x_{23}))\end{align*}</a:t>
            </a: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71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5887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\begin{align*}&amp; \ \ \phi\left(\left[ \begin{array}{ccc}x_{11} &amp; x_{21} &amp; x_{31} \\x_{12} &amp; x_{22} &amp; x_{32}\end{array}\right]\left[ \begin{array}{cc}w_{11} &amp; w_{12} \\w_{21} &amp; w_{22} \\w_{31} &amp; w_{32} \\\end{array}\right]\right) \\=&amp; \ \ \phi\left(\left[ \begin{array}{cc}w_{11} x_{11} + w_{21} x_{21} + w_{31} x_{31} &amp; w_{12} x_{11} + w_{22} x_{21} + w_{32} x_{31} \\w_{11} x_{12} + w_{21} x_{22} + w_{31} x_{32} &amp; w_{12} x_{12} + w_{22} x_{22} + w_{32} x_{32}\end{array}\right]\right) \\=&amp; \ \  \left[ \begin{array}{cc}h_{11} &amp; h_{21} \\h_{12} &amp; h_{22}\end{array}\right]    \end{align*}$$\phi\left(\left[ \begin{array}{cc}h_{11} &amp; h_{21} \\h_{12} &amp; h_{22}\end{array}\right]\left[ \begin{array}{c}w_1 \\ w_2\end{array}\right]\right)= \phi\left(\left[ \begin{array}{c}w_{1} h_{11} + w_{2} h_{21} \\w_{1} h_{12} + w_{2} h_{22}\end{array}\right]\right)= \left[ \begin{array}{c}y_1 \\y_2\end{array}\right]$$</a:t>
            </a: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72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7393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3C841E66-219E-4048-87FE-B4EB5C6BA013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73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663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5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0B222A82-AB77-4773-B2AF-5D7192838388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90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232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462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038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5130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78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$$\argmax_w \left[\log\left(\frac{1}{1 + e^{-(2w_1 + w_2)}}\right) + \log\left(\frac{1}{1 + e^{-(-2w_2)}}\right) + \log\left(1 - \frac{1}{1 + e^{-(-w_1 - w_2)}}\right)\right]$$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6E5B8-84E2-41A6-BF9C-3B5D6FF8B32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17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02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$$\</a:t>
            </a:r>
            <a:r>
              <a:rPr lang="en-US" dirty="0" err="1"/>
              <a:t>argmax_w</a:t>
            </a:r>
            <a:r>
              <a:rPr lang="en-US" dirty="0"/>
              <a:t> \left[\begin{array}{c}\ \ \log\left(\frac{e^{2{\color{red} w_1} + {\color{red} w_2}}}{e^{2{\color{red} w_1} + {\color{red} w_2}} + e^{2{\color{blue} w_1} + {\color{blue} w_2}} + e^{2{\color{green} w_1} + {\color{green} w_2}}}\right) \\ \\+ \log\left(\frac{e^{-2{\color{green} w_2}}}{e^{-2{\color{red} w_2}} + e^{-2{\color{blue} w_2}} + e^{-2{\color{green} w_2}}}\right) \\ \\+ \log\left(\frac{e^{-{\color{blue} w_1} - {\color{blue} w_2}}}{e^{-{\color{red} w_1} - {\color{red} w_2}} + e^{-{\color{blue} w_1} - {\color{blue} w_2}} + e^{-{\color{green} w_1} - {\color{green} w_2}}}\right)\end{array}\right]$$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6E5B8-84E2-41A6-BF9C-3B5D6FF8B32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5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6E5B8-84E2-41A6-BF9C-3B5D6FF8B32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5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6C79EE6F-276D-4F4A-88A8-734A4AB609CF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strike="noStrike" kern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+mn-ea"/>
                <a:cs typeface="+mn-cs"/>
              </a:rPr>
              <a:t>$$y = \begin{cases}1 &amp; w_1 x_1 + w_2 x_2 + w_3 x_3 &gt; 0 \\0 &amp; \text{otherwise}\end{cases}$$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7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01942EC2-F00F-499C-9BBE-B541DE63E9AE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44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480" tIns="48240" rIns="96480" bIns="4824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strike="noStrike" kern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itchFamily="34" charset="0"/>
                <a:ea typeface="+mn-ea"/>
                <a:cs typeface="+mn-cs"/>
              </a:rPr>
              <a:t>\begin{align*}    y &amp;= \phi(w_1 x_1 + w_2 x_2 + w_3 x_3) \\    &amp;= \frac{1}{1 + e^{-(w_1 x_1 + w_2 x_2 + w_3 x_3)}}\end{align*}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7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480" tIns="48240" rIns="96480" bIns="48240" anchor="b"/>
          <a:lstStyle/>
          <a:p>
            <a:pPr algn="r">
              <a:lnSpc>
                <a:spcPct val="100000"/>
              </a:lnSpc>
            </a:pPr>
            <a:fld id="{01942EC2-F00F-499C-9BBE-B541DE63E9AE}" type="slidenum"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45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904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C86540-E7E5-4035-B3A9-619E9CD318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279E1E-EA53-4C52-A513-12A0AFC720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A93BC6-8BD3-4307-B7BA-0EC52950EB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378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C9B28-9F47-4DDC-BFFB-AA4E94F3C8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EDE7A-BE37-4525-8BB8-DC7A59BCFF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8A3ABF-B740-4DA3-9529-16126B0F83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255E7F-2680-4FC9-9372-7AE6CC7ED6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319E3-2F30-4D52-AA10-F8F0BCA2C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C33E5C-B52E-485F-9E01-581EEDAEA0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D5A28-0464-4A2D-827A-E78B00E729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80A26-0864-467B-9F79-81BF5CC30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0B6F0654-B567-45D8-9F83-E7FA56350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9.png"/><Relationship Id="rId5" Type="http://schemas.openxmlformats.org/officeDocument/2006/relationships/tags" Target="../tags/tag12.xml"/><Relationship Id="rId10" Type="http://schemas.openxmlformats.org/officeDocument/2006/relationships/image" Target="../media/image18.png"/><Relationship Id="rId4" Type="http://schemas.openxmlformats.org/officeDocument/2006/relationships/tags" Target="../tags/tag11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tags" Target="../tags/tag15.xml"/><Relationship Id="rId16" Type="http://schemas.openxmlformats.org/officeDocument/2006/relationships/image" Target="../media/image32.png"/><Relationship Id="rId20" Type="http://schemas.openxmlformats.org/officeDocument/2006/relationships/image" Target="../media/image36.emf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7.png"/><Relationship Id="rId5" Type="http://schemas.openxmlformats.org/officeDocument/2006/relationships/tags" Target="../tags/tag18.xml"/><Relationship Id="rId15" Type="http://schemas.openxmlformats.org/officeDocument/2006/relationships/image" Target="../media/image3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5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1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4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39.png"/><Relationship Id="rId5" Type="http://schemas.openxmlformats.org/officeDocument/2006/relationships/tags" Target="../tags/tag27.xml"/><Relationship Id="rId15" Type="http://schemas.openxmlformats.org/officeDocument/2006/relationships/image" Target="../media/image43.png"/><Relationship Id="rId10" Type="http://schemas.openxmlformats.org/officeDocument/2006/relationships/image" Target="../media/image17.png"/><Relationship Id="rId4" Type="http://schemas.openxmlformats.org/officeDocument/2006/relationships/tags" Target="../tags/tag26.xml"/><Relationship Id="rId9" Type="http://schemas.openxmlformats.org/officeDocument/2006/relationships/image" Target="../media/image16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5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280.png"/><Relationship Id="rId4" Type="http://schemas.openxmlformats.org/officeDocument/2006/relationships/image" Target="../media/image54.emf"/><Relationship Id="rId9" Type="http://schemas.openxmlformats.org/officeDocument/2006/relationships/customXml" Target="../ink/ink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300.png"/><Relationship Id="rId4" Type="http://schemas.openxmlformats.org/officeDocument/2006/relationships/customXml" Target="../ink/ink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7.emf"/><Relationship Id="rId7" Type="http://schemas.openxmlformats.org/officeDocument/2006/relationships/image" Target="../media/image70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51.png"/><Relationship Id="rId9" Type="http://schemas.openxmlformats.org/officeDocument/2006/relationships/image" Target="../media/image7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image" Target="../media/image108.emf"/><Relationship Id="rId18" Type="http://schemas.openxmlformats.org/officeDocument/2006/relationships/image" Target="../media/image113.emf"/><Relationship Id="rId3" Type="http://schemas.openxmlformats.org/officeDocument/2006/relationships/image" Target="../media/image98.emf"/><Relationship Id="rId21" Type="http://schemas.openxmlformats.org/officeDocument/2006/relationships/image" Target="../media/image116.emf"/><Relationship Id="rId7" Type="http://schemas.openxmlformats.org/officeDocument/2006/relationships/image" Target="../media/image102.emf"/><Relationship Id="rId12" Type="http://schemas.openxmlformats.org/officeDocument/2006/relationships/image" Target="../media/image107.emf"/><Relationship Id="rId17" Type="http://schemas.openxmlformats.org/officeDocument/2006/relationships/image" Target="../media/image112.emf"/><Relationship Id="rId2" Type="http://schemas.openxmlformats.org/officeDocument/2006/relationships/image" Target="../media/image97.emf"/><Relationship Id="rId16" Type="http://schemas.openxmlformats.org/officeDocument/2006/relationships/image" Target="../media/image111.emf"/><Relationship Id="rId20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11" Type="http://schemas.openxmlformats.org/officeDocument/2006/relationships/image" Target="../media/image106.emf"/><Relationship Id="rId5" Type="http://schemas.openxmlformats.org/officeDocument/2006/relationships/image" Target="../media/image100.emf"/><Relationship Id="rId15" Type="http://schemas.openxmlformats.org/officeDocument/2006/relationships/image" Target="../media/image110.emf"/><Relationship Id="rId10" Type="http://schemas.openxmlformats.org/officeDocument/2006/relationships/image" Target="../media/image105.emf"/><Relationship Id="rId19" Type="http://schemas.openxmlformats.org/officeDocument/2006/relationships/image" Target="../media/image114.emf"/><Relationship Id="rId4" Type="http://schemas.openxmlformats.org/officeDocument/2006/relationships/image" Target="../media/image99.emf"/><Relationship Id="rId9" Type="http://schemas.openxmlformats.org/officeDocument/2006/relationships/image" Target="../media/image104.emf"/><Relationship Id="rId14" Type="http://schemas.openxmlformats.org/officeDocument/2006/relationships/image" Target="../media/image109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Review: Perceptron</a:t>
            </a:r>
          </a:p>
        </p:txBody>
      </p:sp>
      <p:sp>
        <p:nvSpPr>
          <p:cNvPr id="227" name="CustomShape 2"/>
          <p:cNvSpPr/>
          <p:nvPr/>
        </p:nvSpPr>
        <p:spPr>
          <a:xfrm>
            <a:off x="5410440" y="15240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Line 3"/>
          <p:cNvSpPr/>
          <p:nvPr/>
        </p:nvSpPr>
        <p:spPr>
          <a:xfrm>
            <a:off x="4572360" y="1752600"/>
            <a:ext cx="8380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4"/>
          <p:cNvSpPr/>
          <p:nvPr/>
        </p:nvSpPr>
        <p:spPr>
          <a:xfrm>
            <a:off x="4572360" y="2133480"/>
            <a:ext cx="83808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5"/>
          <p:cNvSpPr/>
          <p:nvPr/>
        </p:nvSpPr>
        <p:spPr>
          <a:xfrm>
            <a:off x="4572360" y="2514360"/>
            <a:ext cx="838080" cy="36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6"/>
          <p:cNvSpPr/>
          <p:nvPr/>
        </p:nvSpPr>
        <p:spPr>
          <a:xfrm>
            <a:off x="4191480" y="16003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4191480" y="198120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4191480" y="236208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4724640" y="13717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0"/>
          <p:cNvSpPr/>
          <p:nvPr/>
        </p:nvSpPr>
        <p:spPr>
          <a:xfrm>
            <a:off x="4724640" y="1767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11"/>
          <p:cNvSpPr/>
          <p:nvPr/>
        </p:nvSpPr>
        <p:spPr>
          <a:xfrm>
            <a:off x="4724640" y="21334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2"/>
          <p:cNvSpPr/>
          <p:nvPr/>
        </p:nvSpPr>
        <p:spPr>
          <a:xfrm>
            <a:off x="6477480" y="18289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3"/>
          <p:cNvSpPr/>
          <p:nvPr/>
        </p:nvSpPr>
        <p:spPr>
          <a:xfrm>
            <a:off x="6096240" y="21334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14"/>
          <p:cNvSpPr/>
          <p:nvPr/>
        </p:nvSpPr>
        <p:spPr>
          <a:xfrm>
            <a:off x="7162920" y="2133480"/>
            <a:ext cx="38124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8A1DA952-A1F3-434E-8C44-578AFB663E7D}"/>
              </a:ext>
            </a:extLst>
          </p:cNvPr>
          <p:cNvSpPr/>
          <p:nvPr/>
        </p:nvSpPr>
        <p:spPr>
          <a:xfrm>
            <a:off x="7544160" y="1960680"/>
            <a:ext cx="3812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07A3D-F0F1-42C3-B311-F87C1E6F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342" y="3993741"/>
            <a:ext cx="55530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17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57CC-9827-48E7-B4C9-35D80267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1D Example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9BAFB352-029E-4AD9-ADC6-EC85DA98F3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217" y="2398934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C284F44B-C009-4C3B-A16F-9F8951D90A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217" y="5414565"/>
            <a:ext cx="10720319" cy="16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9 1">
            <a:extLst>
              <a:ext uri="{FF2B5EF4-FFF2-40B4-BE49-F238E27FC236}">
                <a16:creationId xmlns:a16="http://schemas.microsoft.com/office/drawing/2014/main" id="{468D0E48-891C-44C4-8055-31F21064C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909" y="5293541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43D266-DCFE-4ABA-89C7-3D6DC99F833A}"/>
              </a:ext>
            </a:extLst>
          </p:cNvPr>
          <p:cNvCxnSpPr>
            <a:cxnSpLocks/>
          </p:cNvCxnSpPr>
          <p:nvPr/>
        </p:nvCxnSpPr>
        <p:spPr>
          <a:xfrm flipH="1" flipV="1">
            <a:off x="7102873" y="2492150"/>
            <a:ext cx="42132" cy="308704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433D56-8DB5-4965-A974-9EE0CD0A79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905" y="5588000"/>
            <a:ext cx="126503" cy="114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70A952-8264-4CD0-A26A-DE07617412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3600"/>
            <a:ext cx="926674" cy="253006"/>
          </a:xfrm>
          <a:prstGeom prst="rect">
            <a:avLst/>
          </a:prstGeom>
        </p:spPr>
      </p:pic>
      <p:sp>
        <p:nvSpPr>
          <p:cNvPr id="10" name="AutoShape 17 1">
            <a:extLst>
              <a:ext uri="{FF2B5EF4-FFF2-40B4-BE49-F238E27FC236}">
                <a16:creationId xmlns:a16="http://schemas.microsoft.com/office/drawing/2014/main" id="{9B716755-9355-4F73-A839-E5B8E6BB9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920" y="528911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9 2">
            <a:extLst>
              <a:ext uri="{FF2B5EF4-FFF2-40B4-BE49-F238E27FC236}">
                <a16:creationId xmlns:a16="http://schemas.microsoft.com/office/drawing/2014/main" id="{4E62F526-D682-4100-B859-5F63A7FF1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705" y="5293540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9 3">
            <a:extLst>
              <a:ext uri="{FF2B5EF4-FFF2-40B4-BE49-F238E27FC236}">
                <a16:creationId xmlns:a16="http://schemas.microsoft.com/office/drawing/2014/main" id="{0B685426-4688-4691-9F2A-E8249B196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405" y="5293539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9 4">
            <a:extLst>
              <a:ext uri="{FF2B5EF4-FFF2-40B4-BE49-F238E27FC236}">
                <a16:creationId xmlns:a16="http://schemas.microsoft.com/office/drawing/2014/main" id="{BDD5002D-4651-430C-9597-6A6B1C3AC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675" y="5293538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9 5">
            <a:extLst>
              <a:ext uri="{FF2B5EF4-FFF2-40B4-BE49-F238E27FC236}">
                <a16:creationId xmlns:a16="http://schemas.microsoft.com/office/drawing/2014/main" id="{4ADE4E9B-3682-4D47-86D6-78A895E12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506" y="5293537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9 6">
            <a:extLst>
              <a:ext uri="{FF2B5EF4-FFF2-40B4-BE49-F238E27FC236}">
                <a16:creationId xmlns:a16="http://schemas.microsoft.com/office/drawing/2014/main" id="{821826BC-F105-41BB-95D0-CD496ECB3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4021" y="5289113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7 2">
            <a:extLst>
              <a:ext uri="{FF2B5EF4-FFF2-40B4-BE49-F238E27FC236}">
                <a16:creationId xmlns:a16="http://schemas.microsoft.com/office/drawing/2014/main" id="{877ABB71-DA71-4348-A0B5-2139A8EF3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712" y="5289112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7 3">
            <a:extLst>
              <a:ext uri="{FF2B5EF4-FFF2-40B4-BE49-F238E27FC236}">
                <a16:creationId xmlns:a16="http://schemas.microsoft.com/office/drawing/2014/main" id="{C4D953F4-81BA-4BAF-8203-5DFB67016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9975" y="5291412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7 4">
            <a:extLst>
              <a:ext uri="{FF2B5EF4-FFF2-40B4-BE49-F238E27FC236}">
                <a16:creationId xmlns:a16="http://schemas.microsoft.com/office/drawing/2014/main" id="{D6CD3F5C-26B4-4F35-8D77-F0535D694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0966" y="5289111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7 5">
            <a:extLst>
              <a:ext uri="{FF2B5EF4-FFF2-40B4-BE49-F238E27FC236}">
                <a16:creationId xmlns:a16="http://schemas.microsoft.com/office/drawing/2014/main" id="{6F601919-47C4-4BD7-8733-68FBAC779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8485" y="5284687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7 6">
            <a:extLst>
              <a:ext uri="{FF2B5EF4-FFF2-40B4-BE49-F238E27FC236}">
                <a16:creationId xmlns:a16="http://schemas.microsoft.com/office/drawing/2014/main" id="{24C031AE-5649-48AE-B0FE-A677BE980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358" y="5284686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7 7">
            <a:extLst>
              <a:ext uri="{FF2B5EF4-FFF2-40B4-BE49-F238E27FC236}">
                <a16:creationId xmlns:a16="http://schemas.microsoft.com/office/drawing/2014/main" id="{38F8B86E-1BE7-41C1-A0B8-524C398A4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423" y="5284330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DF1CA1F-2AB9-4912-8CB1-B4D9994EEEE9}"/>
              </a:ext>
            </a:extLst>
          </p:cNvPr>
          <p:cNvSpPr/>
          <p:nvPr/>
        </p:nvSpPr>
        <p:spPr>
          <a:xfrm rot="5400000">
            <a:off x="9414620" y="4694858"/>
            <a:ext cx="242049" cy="215670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BDDE97A-832B-4B25-BDCD-633CADA83604}"/>
              </a:ext>
            </a:extLst>
          </p:cNvPr>
          <p:cNvSpPr/>
          <p:nvPr/>
        </p:nvSpPr>
        <p:spPr>
          <a:xfrm rot="5400000">
            <a:off x="3544442" y="3510222"/>
            <a:ext cx="242049" cy="451712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43CAB333-47C6-43E0-8BE1-5695F8D79DB9}"/>
              </a:ext>
            </a:extLst>
          </p:cNvPr>
          <p:cNvSpPr/>
          <p:nvPr/>
        </p:nvSpPr>
        <p:spPr>
          <a:xfrm rot="5400000">
            <a:off x="7045009" y="5055845"/>
            <a:ext cx="242049" cy="145243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63CE7-67F5-43FB-97D9-1F92997492D8}"/>
              </a:ext>
            </a:extLst>
          </p:cNvPr>
          <p:cNvSpPr txBox="1"/>
          <p:nvPr/>
        </p:nvSpPr>
        <p:spPr>
          <a:xfrm>
            <a:off x="2900545" y="5921842"/>
            <a:ext cx="1529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definitely blue</a:t>
            </a:r>
          </a:p>
          <a:p>
            <a:pPr algn="ctr"/>
            <a:r>
              <a:rPr lang="en-US" sz="600" dirty="0">
                <a:latin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(x negative)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80EB6-D826-4DAA-950C-84C7A6A17F8B}"/>
              </a:ext>
            </a:extLst>
          </p:cNvPr>
          <p:cNvSpPr txBox="1"/>
          <p:nvPr/>
        </p:nvSpPr>
        <p:spPr>
          <a:xfrm>
            <a:off x="8819518" y="5930693"/>
            <a:ext cx="14322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definitely red</a:t>
            </a:r>
          </a:p>
          <a:p>
            <a:pPr algn="ctr"/>
            <a:r>
              <a:rPr lang="en-US" sz="600" dirty="0">
                <a:latin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latin typeface="Calibri" panose="020F0502020204030204" pitchFamily="34" charset="0"/>
              </a:rPr>
              <a:t>(x positive)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D8C9D-1DC6-4D3F-8362-83E686041A1F}"/>
              </a:ext>
            </a:extLst>
          </p:cNvPr>
          <p:cNvSpPr txBox="1"/>
          <p:nvPr/>
        </p:nvSpPr>
        <p:spPr>
          <a:xfrm>
            <a:off x="6607926" y="5930693"/>
            <a:ext cx="10759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not sure</a:t>
            </a:r>
          </a:p>
          <a:p>
            <a:pPr algn="ctr"/>
            <a:r>
              <a:rPr lang="en-US" sz="600" dirty="0">
                <a:latin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latin typeface="Calibri" panose="020F0502020204030204" pitchFamily="34" charset="0"/>
              </a:rPr>
              <a:t>(x near 0)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7B795C6-2010-4264-A5AB-3D131CB3F2B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13764" y="3692129"/>
            <a:ext cx="2580356" cy="253006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E558C2-DC15-4A14-8CA1-CF0A6A0587CA}"/>
              </a:ext>
            </a:extLst>
          </p:cNvPr>
          <p:cNvSpPr/>
          <p:nvPr/>
        </p:nvSpPr>
        <p:spPr>
          <a:xfrm>
            <a:off x="3516972" y="2969796"/>
            <a:ext cx="8041340" cy="2283758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1340" h="2283758">
                <a:moveTo>
                  <a:pt x="0" y="2279724"/>
                </a:moveTo>
                <a:cubicBezTo>
                  <a:pt x="732866" y="2290928"/>
                  <a:pt x="1552014" y="2292050"/>
                  <a:pt x="2151529" y="2098188"/>
                </a:cubicBezTo>
                <a:cubicBezTo>
                  <a:pt x="2751044" y="1904326"/>
                  <a:pt x="3089461" y="1497553"/>
                  <a:pt x="3597088" y="1116553"/>
                </a:cubicBezTo>
                <a:cubicBezTo>
                  <a:pt x="4104715" y="735553"/>
                  <a:pt x="4617944" y="317573"/>
                  <a:pt x="5358653" y="134917"/>
                </a:cubicBezTo>
                <a:cubicBezTo>
                  <a:pt x="6099362" y="-47739"/>
                  <a:pt x="7486649" y="1567"/>
                  <a:pt x="8041340" y="206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37A271F-0FEC-4603-A513-C0A9188338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06" y="4884373"/>
            <a:ext cx="1121761" cy="1813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95F488-2E00-439C-BF0D-C754B80A541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51" y="3176854"/>
            <a:ext cx="1121761" cy="1813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40E260-888E-4364-9A1F-0FAAFAC8485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1486">
            <a:off x="7599745" y="3567029"/>
            <a:ext cx="926674" cy="2530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0CB56D7-ADCF-4F8C-8DFF-C385B15591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1208125"/>
            <a:ext cx="2666466" cy="7260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41437A4-3DE4-4BA9-A67C-ABABA99EDB79}"/>
              </a:ext>
            </a:extLst>
          </p:cNvPr>
          <p:cNvSpPr txBox="1"/>
          <p:nvPr/>
        </p:nvSpPr>
        <p:spPr>
          <a:xfrm>
            <a:off x="4825009" y="1265528"/>
            <a:ext cx="648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where w is some weight constant (1D vector) we have to learn</a:t>
            </a:r>
          </a:p>
          <a:p>
            <a:r>
              <a:rPr lang="en-US" dirty="0">
                <a:latin typeface="Calibri" panose="020F0502020204030204" pitchFamily="34" charset="0"/>
              </a:rPr>
              <a:t>(assume w is positive in this example)</a:t>
            </a:r>
          </a:p>
        </p:txBody>
      </p:sp>
    </p:spTree>
    <p:extLst>
      <p:ext uri="{BB962C8B-B14F-4D97-AF65-F5344CB8AC3E}">
        <p14:creationId xmlns:p14="http://schemas.microsoft.com/office/powerpoint/2010/main" val="120117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Recall maximum likelihood estimation: Choose the w value that maximizes the probability of the observed (training)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7C8AF-09BF-4202-8AF4-7128C067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96458"/>
            <a:ext cx="7243763" cy="40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0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Recall maximum likelihood estimation: Choose the w value that maximizes the probability of the observed (training)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C245DA-544A-4BF5-8B03-793933803CF0}"/>
              </a:ext>
            </a:extLst>
          </p:cNvPr>
          <p:cNvCxnSpPr/>
          <p:nvPr/>
        </p:nvCxnSpPr>
        <p:spPr>
          <a:xfrm>
            <a:off x="5997145" y="2489200"/>
            <a:ext cx="0" cy="41402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F0D0FB-F697-4B5E-BBE2-23EDF24D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0" y="3381379"/>
            <a:ext cx="5863049" cy="1964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E3756-46B9-450A-9E7C-CB52845C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60" y="3381379"/>
            <a:ext cx="5759976" cy="19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pPr lvl="5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798623-B533-7F46-AAD8-FF82D222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810000"/>
            <a:ext cx="8153400" cy="217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69FF1C-F68D-CD4A-9ACA-E444132D23F8}"/>
              </a:ext>
            </a:extLst>
          </p:cNvPr>
          <p:cNvSpPr txBox="1"/>
          <p:nvPr/>
        </p:nvSpPr>
        <p:spPr>
          <a:xfrm>
            <a:off x="304800" y="6269935"/>
            <a:ext cx="3681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8082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What function are we trying to maximize for this training data?</a:t>
            </a:r>
          </a:p>
          <a:p>
            <a:pPr lvl="1"/>
            <a:r>
              <a:rPr lang="en-US" dirty="0"/>
              <a:t>Data point [2, 1] is class +1</a:t>
            </a:r>
          </a:p>
          <a:p>
            <a:pPr lvl="1"/>
            <a:r>
              <a:rPr lang="en-US" dirty="0"/>
              <a:t>Data point [0, –2] is class +1</a:t>
            </a:r>
          </a:p>
          <a:p>
            <a:pPr lvl="1"/>
            <a:r>
              <a:rPr lang="en-US" dirty="0"/>
              <a:t>Data point [–1, –1] is class –1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0BF21-0441-4950-87DA-E8939463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3860801"/>
            <a:ext cx="6159500" cy="74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F6387-36FF-4EA7-92BD-A75C6D05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66" y="4879900"/>
            <a:ext cx="5721684" cy="1524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BDCAC9-2186-4A07-83D6-114A4016F435}"/>
              </a:ext>
            </a:extLst>
          </p:cNvPr>
          <p:cNvCxnSpPr>
            <a:cxnSpLocks/>
          </p:cNvCxnSpPr>
          <p:nvPr/>
        </p:nvCxnSpPr>
        <p:spPr>
          <a:xfrm>
            <a:off x="9589897" y="1981200"/>
            <a:ext cx="0" cy="16002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0FFDED-5962-424C-9738-2985236EFF86}"/>
              </a:ext>
            </a:extLst>
          </p:cNvPr>
          <p:cNvCxnSpPr>
            <a:cxnSpLocks/>
          </p:cNvCxnSpPr>
          <p:nvPr/>
        </p:nvCxnSpPr>
        <p:spPr>
          <a:xfrm flipH="1">
            <a:off x="8763000" y="2819400"/>
            <a:ext cx="16002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C1C407-516F-4337-80E1-E61AF767935B}"/>
              </a:ext>
            </a:extLst>
          </p:cNvPr>
          <p:cNvSpPr txBox="1"/>
          <p:nvPr/>
        </p:nvSpPr>
        <p:spPr>
          <a:xfrm>
            <a:off x="10043882" y="228966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FF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B95E9-799D-4590-A893-7C4C9B9DD039}"/>
              </a:ext>
            </a:extLst>
          </p:cNvPr>
          <p:cNvSpPr txBox="1"/>
          <p:nvPr/>
        </p:nvSpPr>
        <p:spPr>
          <a:xfrm>
            <a:off x="9083347" y="2914653"/>
            <a:ext cx="31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C52B5-2A28-446B-805A-32C24E822AB0}"/>
              </a:ext>
            </a:extLst>
          </p:cNvPr>
          <p:cNvSpPr txBox="1"/>
          <p:nvPr/>
        </p:nvSpPr>
        <p:spPr>
          <a:xfrm>
            <a:off x="9448800" y="3161838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FF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50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What function are we trying to maximize for this training data?</a:t>
            </a:r>
          </a:p>
          <a:p>
            <a:pPr lvl="1"/>
            <a:r>
              <a:rPr lang="en-US" dirty="0"/>
              <a:t>Data point [2, 1] is class +1</a:t>
            </a:r>
          </a:p>
          <a:p>
            <a:pPr lvl="1"/>
            <a:r>
              <a:rPr lang="en-US" dirty="0"/>
              <a:t>Data point [0, –2] is class +1</a:t>
            </a:r>
          </a:p>
          <a:p>
            <a:pPr lvl="1"/>
            <a:r>
              <a:rPr lang="en-US" dirty="0"/>
              <a:t>Data point [–1, –1] is class –1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BDCAC9-2186-4A07-83D6-114A4016F435}"/>
              </a:ext>
            </a:extLst>
          </p:cNvPr>
          <p:cNvCxnSpPr>
            <a:cxnSpLocks/>
          </p:cNvCxnSpPr>
          <p:nvPr/>
        </p:nvCxnSpPr>
        <p:spPr>
          <a:xfrm>
            <a:off x="9589897" y="1981200"/>
            <a:ext cx="0" cy="16002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0FFDED-5962-424C-9738-2985236EFF86}"/>
              </a:ext>
            </a:extLst>
          </p:cNvPr>
          <p:cNvCxnSpPr>
            <a:cxnSpLocks/>
          </p:cNvCxnSpPr>
          <p:nvPr/>
        </p:nvCxnSpPr>
        <p:spPr>
          <a:xfrm flipH="1">
            <a:off x="8763000" y="2819400"/>
            <a:ext cx="16002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C1C407-516F-4337-80E1-E61AF767935B}"/>
              </a:ext>
            </a:extLst>
          </p:cNvPr>
          <p:cNvSpPr txBox="1"/>
          <p:nvPr/>
        </p:nvSpPr>
        <p:spPr>
          <a:xfrm>
            <a:off x="10043882" y="228966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FF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B95E9-799D-4590-A893-7C4C9B9DD039}"/>
              </a:ext>
            </a:extLst>
          </p:cNvPr>
          <p:cNvSpPr txBox="1"/>
          <p:nvPr/>
        </p:nvSpPr>
        <p:spPr>
          <a:xfrm>
            <a:off x="9083347" y="2914653"/>
            <a:ext cx="31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C52B5-2A28-446B-805A-32C24E822AB0}"/>
              </a:ext>
            </a:extLst>
          </p:cNvPr>
          <p:cNvSpPr txBox="1"/>
          <p:nvPr/>
        </p:nvSpPr>
        <p:spPr>
          <a:xfrm>
            <a:off x="9448800" y="3161838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FF"/>
                </a:solidFill>
              </a:rPr>
              <a:t>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B34F7-B7E1-4DD5-A0BF-04C6FF9A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" y="4294458"/>
            <a:ext cx="12039595" cy="12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Deterministic Decision – Many Options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2" imgW="4753639" imgH="3704762" progId="MSPhotoEd.3">
                    <p:embed/>
                  </p:oleObj>
                </mc:Choice>
                <mc:Fallback>
                  <p:oleObj name="Photo Editor Photo" r:id="rId2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4" imgW="4753639" imgH="3704762" progId="MSPhotoEd.3">
                    <p:embed/>
                  </p:oleObj>
                </mc:Choice>
                <mc:Fallback>
                  <p:oleObj name="Photo Editor Photo" r:id="rId4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752600" y="30480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29002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Probabilistic Decision – Clear Preference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2" imgW="4753639" imgH="3704762" progId="MSPhotoEd.3">
                    <p:embed/>
                  </p:oleObj>
                </mc:Choice>
                <mc:Fallback>
                  <p:oleObj name="Photo Editor Photo" r:id="rId2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4" imgW="4753639" imgH="3704762" progId="MSPhotoEd.3">
                    <p:embed/>
                  </p:oleObj>
                </mc:Choice>
                <mc:Fallback>
                  <p:oleObj name="Photo Editor Photo" r:id="rId4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866900" y="29771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C8AF-A888-D543-89A5-F0B2E4CB075B}"/>
              </a:ext>
            </a:extLst>
          </p:cNvPr>
          <p:cNvSpPr txBox="1"/>
          <p:nvPr/>
        </p:nvSpPr>
        <p:spPr>
          <a:xfrm>
            <a:off x="4100897" y="259395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1FBA1E-5971-8745-85AC-D2882A276614}"/>
              </a:ext>
            </a:extLst>
          </p:cNvPr>
          <p:cNvCxnSpPr>
            <a:cxnSpLocks/>
          </p:cNvCxnSpPr>
          <p:nvPr/>
        </p:nvCxnSpPr>
        <p:spPr>
          <a:xfrm flipV="1">
            <a:off x="1651447" y="28247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969804-2811-4847-AD43-1BB3DA1922DE}"/>
              </a:ext>
            </a:extLst>
          </p:cNvPr>
          <p:cNvCxnSpPr>
            <a:cxnSpLocks/>
          </p:cNvCxnSpPr>
          <p:nvPr/>
        </p:nvCxnSpPr>
        <p:spPr>
          <a:xfrm flipV="1">
            <a:off x="2110740" y="31242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600C48-E59D-3042-9F13-C10A5B446AAE}"/>
              </a:ext>
            </a:extLst>
          </p:cNvPr>
          <p:cNvSpPr txBox="1"/>
          <p:nvPr/>
        </p:nvSpPr>
        <p:spPr>
          <a:xfrm>
            <a:off x="4447984" y="296733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1B94D8-614A-9D45-963B-189573DE1630}"/>
              </a:ext>
            </a:extLst>
          </p:cNvPr>
          <p:cNvSpPr txBox="1"/>
          <p:nvPr/>
        </p:nvSpPr>
        <p:spPr>
          <a:xfrm>
            <a:off x="3621506" y="22945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077CC2-F265-F946-9580-71459AF292A5}"/>
              </a:ext>
            </a:extLst>
          </p:cNvPr>
          <p:cNvCxnSpPr>
            <a:cxnSpLocks/>
          </p:cNvCxnSpPr>
          <p:nvPr/>
        </p:nvCxnSpPr>
        <p:spPr>
          <a:xfrm flipV="1">
            <a:off x="7353300" y="3683480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D86B0-24E1-1348-9974-654FE9E4E770}"/>
              </a:ext>
            </a:extLst>
          </p:cNvPr>
          <p:cNvCxnSpPr>
            <a:cxnSpLocks/>
          </p:cNvCxnSpPr>
          <p:nvPr/>
        </p:nvCxnSpPr>
        <p:spPr>
          <a:xfrm flipV="1">
            <a:off x="6957060" y="3161058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D73D46-A55A-3D40-B633-D2235B03B14E}"/>
              </a:ext>
            </a:extLst>
          </p:cNvPr>
          <p:cNvSpPr txBox="1"/>
          <p:nvPr/>
        </p:nvSpPr>
        <p:spPr>
          <a:xfrm>
            <a:off x="10658243" y="307926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FA33DD-C0D8-234E-810C-749E285B35ED}"/>
              </a:ext>
            </a:extLst>
          </p:cNvPr>
          <p:cNvSpPr txBox="1"/>
          <p:nvPr/>
        </p:nvSpPr>
        <p:spPr>
          <a:xfrm>
            <a:off x="11005330" y="345264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5F8451-127E-554E-96E7-D566620C379F}"/>
              </a:ext>
            </a:extLst>
          </p:cNvPr>
          <p:cNvSpPr txBox="1"/>
          <p:nvPr/>
        </p:nvSpPr>
        <p:spPr>
          <a:xfrm>
            <a:off x="10178852" y="2779854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</p:spTree>
    <p:extLst>
      <p:ext uri="{BB962C8B-B14F-4D97-AF65-F5344CB8AC3E}">
        <p14:creationId xmlns:p14="http://schemas.microsoft.com/office/powerpoint/2010/main" val="26616706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Multiclass Logistic Regression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71600"/>
            <a:ext cx="7663021" cy="4525963"/>
          </a:xfrm>
        </p:spPr>
        <p:txBody>
          <a:bodyPr/>
          <a:lstStyle/>
          <a:p>
            <a:pPr eaLnBrk="1" hangingPunct="1"/>
            <a:r>
              <a:rPr lang="en-US" sz="2400" dirty="0"/>
              <a:t>Recall Perceptron:</a:t>
            </a:r>
          </a:p>
          <a:p>
            <a:pPr lvl="1" eaLnBrk="1" hangingPunct="1"/>
            <a:r>
              <a:rPr lang="en-US" sz="2000" dirty="0"/>
              <a:t>A weight vector for each class:</a:t>
            </a:r>
          </a:p>
          <a:p>
            <a:pPr lvl="1" eaLnBrk="1" hangingPunct="1"/>
            <a:endParaRPr lang="en-US" sz="1800" dirty="0"/>
          </a:p>
          <a:p>
            <a:pPr lvl="1" eaLnBrk="1" hangingPunct="1"/>
            <a:r>
              <a:rPr lang="en-US" sz="2000" dirty="0"/>
              <a:t>Score (activation) of a class y:</a:t>
            </a:r>
          </a:p>
          <a:p>
            <a:pPr lvl="1" eaLnBrk="1" hangingPunct="1"/>
            <a:endParaRPr lang="en-US" sz="1100" dirty="0"/>
          </a:p>
          <a:p>
            <a:pPr lvl="1" eaLnBrk="1" hangingPunct="1"/>
            <a:r>
              <a:rPr lang="en-US" sz="2000" dirty="0"/>
              <a:t>Prediction highest score wins</a:t>
            </a:r>
          </a:p>
          <a:p>
            <a:pPr lvl="1" eaLnBrk="1" hangingPunct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How to make the scores into probabilities? </a:t>
            </a:r>
          </a:p>
          <a:p>
            <a:endParaRPr lang="en-US" sz="2400" dirty="0"/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25523" y="25146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163050" y="15732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24400" y="31242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39250" y="12684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82050" y="33258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0450" y="3173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941887" y="1884363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10153650" y="16494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10382250" y="26400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9696450" y="26400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06050" y="16764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91650" y="28511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96650" y="26670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294841-EA58-6540-B947-20938E1FBC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0251" y="4869499"/>
            <a:ext cx="11381220" cy="955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4A082-2EAB-6746-AC77-10A6707493BB}"/>
              </a:ext>
            </a:extLst>
          </p:cNvPr>
          <p:cNvSpPr txBox="1"/>
          <p:nvPr/>
        </p:nvSpPr>
        <p:spPr>
          <a:xfrm>
            <a:off x="152400" y="632678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activations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60BA8-E5ED-8446-93A9-D6854AC57FED}"/>
              </a:ext>
            </a:extLst>
          </p:cNvPr>
          <p:cNvSpPr txBox="1"/>
          <p:nvPr/>
        </p:nvSpPr>
        <p:spPr>
          <a:xfrm>
            <a:off x="6443821" y="63267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activations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B3524F8-E0B3-8340-955D-C75B4C522349}"/>
              </a:ext>
            </a:extLst>
          </p:cNvPr>
          <p:cNvSpPr/>
          <p:nvPr/>
        </p:nvSpPr>
        <p:spPr>
          <a:xfrm rot="16200000">
            <a:off x="1032344" y="5229339"/>
            <a:ext cx="297670" cy="17524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7E6F4D8-AD56-5543-A764-C98B710D187F}"/>
              </a:ext>
            </a:extLst>
          </p:cNvPr>
          <p:cNvSpPr/>
          <p:nvPr/>
        </p:nvSpPr>
        <p:spPr>
          <a:xfrm rot="16200000">
            <a:off x="7141376" y="1508727"/>
            <a:ext cx="254862" cy="92364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4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5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57CC-9827-48E7-B4C9-35D80267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Probabilistic Decisions: Example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35AB40-3CE4-47C3-B86F-C6DB8BB61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2209800"/>
            <a:ext cx="11633200" cy="4495799"/>
          </a:xfrm>
        </p:spPr>
        <p:txBody>
          <a:bodyPr/>
          <a:lstStyle/>
          <a:p>
            <a:r>
              <a:rPr lang="en-US" sz="2800" dirty="0"/>
              <a:t>Suppose w</a:t>
            </a:r>
            <a:r>
              <a:rPr lang="en-US" sz="2800" baseline="-25000" dirty="0"/>
              <a:t>1</a:t>
            </a:r>
            <a:r>
              <a:rPr lang="en-US" sz="2800" dirty="0"/>
              <a:t> = [–3, 4, 2], w</a:t>
            </a:r>
            <a:r>
              <a:rPr lang="en-US" sz="2800" baseline="-25000" dirty="0"/>
              <a:t>2</a:t>
            </a:r>
            <a:r>
              <a:rPr lang="en-US" sz="2800" dirty="0"/>
              <a:t> = [2, 2, 7], w</a:t>
            </a:r>
            <a:r>
              <a:rPr lang="en-US" sz="2800" baseline="-25000" dirty="0"/>
              <a:t>3</a:t>
            </a:r>
            <a:r>
              <a:rPr lang="en-US" sz="2800" dirty="0"/>
              <a:t> = [0, –1, 0], and x = [1, 2, 0]</a:t>
            </a:r>
          </a:p>
          <a:p>
            <a:r>
              <a:rPr lang="en-US" sz="2800" dirty="0"/>
              <a:t>What label will be selected if we classify deterministically?</a:t>
            </a:r>
          </a:p>
          <a:p>
            <a:pPr lvl="1"/>
            <a:r>
              <a:rPr lang="en-US" sz="2400" dirty="0"/>
              <a:t>w</a:t>
            </a:r>
            <a:r>
              <a:rPr lang="en-US" sz="2400" baseline="-25000" dirty="0"/>
              <a:t>1</a:t>
            </a:r>
            <a:r>
              <a:rPr lang="en-US" sz="2400" dirty="0"/>
              <a:t>⋅x = 5, and w</a:t>
            </a:r>
            <a:r>
              <a:rPr lang="en-US" sz="2400" baseline="-25000" dirty="0"/>
              <a:t>2</a:t>
            </a:r>
            <a:r>
              <a:rPr lang="en-US" sz="2400" dirty="0"/>
              <a:t>⋅x = 6, and w</a:t>
            </a:r>
            <a:r>
              <a:rPr lang="en-US" sz="2400" baseline="-25000" dirty="0"/>
              <a:t>3</a:t>
            </a:r>
            <a:r>
              <a:rPr lang="en-US" sz="2400" dirty="0"/>
              <a:t>⋅x = –2</a:t>
            </a:r>
          </a:p>
          <a:p>
            <a:pPr lvl="1"/>
            <a:r>
              <a:rPr lang="en-US" sz="2400" dirty="0"/>
              <a:t>w</a:t>
            </a:r>
            <a:r>
              <a:rPr lang="en-US" sz="2400" baseline="-25000" dirty="0"/>
              <a:t>2</a:t>
            </a:r>
            <a:r>
              <a:rPr lang="en-US" sz="2400" dirty="0"/>
              <a:t>⋅x has the highest score, so the classifier guesses class 2</a:t>
            </a:r>
          </a:p>
          <a:p>
            <a:r>
              <a:rPr lang="en-US" sz="2800" dirty="0"/>
              <a:t>What are the probabilities of each label if we classify probabilistically?</a:t>
            </a:r>
          </a:p>
          <a:p>
            <a:pPr lvl="1"/>
            <a:r>
              <a:rPr lang="en-US" sz="2400" dirty="0"/>
              <a:t>Probability of class 1: e</a:t>
            </a:r>
            <a:r>
              <a:rPr lang="en-US" sz="2400" baseline="30000" dirty="0"/>
              <a:t>5</a:t>
            </a:r>
            <a:r>
              <a:rPr lang="en-US" sz="2400" dirty="0"/>
              <a:t> / (e</a:t>
            </a:r>
            <a:r>
              <a:rPr lang="en-US" sz="2400" baseline="30000" dirty="0"/>
              <a:t>5</a:t>
            </a:r>
            <a:r>
              <a:rPr lang="en-US" sz="2400" dirty="0"/>
              <a:t> + e</a:t>
            </a:r>
            <a:r>
              <a:rPr lang="en-US" sz="2400" baseline="30000" dirty="0"/>
              <a:t>6</a:t>
            </a:r>
            <a:r>
              <a:rPr lang="en-US" sz="2400" dirty="0"/>
              <a:t> + e</a:t>
            </a:r>
            <a:r>
              <a:rPr lang="en-US" sz="2400" baseline="30000" dirty="0"/>
              <a:t>–2</a:t>
            </a:r>
            <a:r>
              <a:rPr lang="en-US" sz="2400" dirty="0"/>
              <a:t>) = 0.2689</a:t>
            </a:r>
          </a:p>
          <a:p>
            <a:pPr lvl="1"/>
            <a:r>
              <a:rPr lang="en-US" sz="2400" dirty="0"/>
              <a:t>Probability of class 2: e</a:t>
            </a:r>
            <a:r>
              <a:rPr lang="en-US" sz="2400" baseline="30000" dirty="0"/>
              <a:t>6</a:t>
            </a:r>
            <a:r>
              <a:rPr lang="en-US" sz="2400" dirty="0"/>
              <a:t> / (e</a:t>
            </a:r>
            <a:r>
              <a:rPr lang="en-US" sz="2400" baseline="30000" dirty="0"/>
              <a:t>5</a:t>
            </a:r>
            <a:r>
              <a:rPr lang="en-US" sz="2400" dirty="0"/>
              <a:t> + e</a:t>
            </a:r>
            <a:r>
              <a:rPr lang="en-US" sz="2400" baseline="30000" dirty="0"/>
              <a:t>6</a:t>
            </a:r>
            <a:r>
              <a:rPr lang="en-US" sz="2400" dirty="0"/>
              <a:t> + e</a:t>
            </a:r>
            <a:r>
              <a:rPr lang="en-US" sz="2400" baseline="30000" dirty="0"/>
              <a:t>–2</a:t>
            </a:r>
            <a:r>
              <a:rPr lang="en-US" sz="2400" dirty="0"/>
              <a:t>) = 0.7310</a:t>
            </a:r>
          </a:p>
          <a:p>
            <a:pPr lvl="1"/>
            <a:r>
              <a:rPr lang="en-US" sz="2400" dirty="0"/>
              <a:t>Probability of class 3: e</a:t>
            </a:r>
            <a:r>
              <a:rPr lang="en-US" sz="2400" baseline="30000" dirty="0"/>
              <a:t>–2</a:t>
            </a:r>
            <a:r>
              <a:rPr lang="en-US" sz="2400" dirty="0"/>
              <a:t> / (e</a:t>
            </a:r>
            <a:r>
              <a:rPr lang="en-US" sz="2400" baseline="30000" dirty="0"/>
              <a:t>5</a:t>
            </a:r>
            <a:r>
              <a:rPr lang="en-US" sz="2400" dirty="0"/>
              <a:t> + e</a:t>
            </a:r>
            <a:r>
              <a:rPr lang="en-US" sz="2400" baseline="30000" dirty="0"/>
              <a:t>6</a:t>
            </a:r>
            <a:r>
              <a:rPr lang="en-US" sz="2400" dirty="0"/>
              <a:t> + e</a:t>
            </a:r>
            <a:r>
              <a:rPr lang="en-US" sz="2400" baseline="30000" dirty="0"/>
              <a:t>–2</a:t>
            </a:r>
            <a:r>
              <a:rPr lang="en-US" sz="2400" dirty="0"/>
              <a:t>) = 0.0002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1FE16-4386-421A-B144-80135805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01" y="1219200"/>
            <a:ext cx="9306997" cy="7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Properties of Perceptrons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/>
              <a:t>Separability</a:t>
            </a:r>
            <a:r>
              <a:rPr lang="en-US" sz="2400" dirty="0"/>
              <a:t>: true if some parameters get the training set perfectly correct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Convergence: if the training is separable, </a:t>
            </a:r>
            <a:r>
              <a:rPr lang="en-US" sz="2400" dirty="0" err="1"/>
              <a:t>perceptron</a:t>
            </a:r>
            <a:r>
              <a:rPr lang="en-US" sz="2400" dirty="0"/>
              <a:t> will eventually converge (binary case)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Mistake Bound: the maximum number of mistakes (binary case) related to the </a:t>
            </a:r>
            <a:r>
              <a:rPr lang="en-US" sz="2400" i="1" dirty="0"/>
              <a:t>margin</a:t>
            </a:r>
            <a:r>
              <a:rPr lang="en-US" sz="2400" dirty="0"/>
              <a:t> or degree of </a:t>
            </a:r>
            <a:r>
              <a:rPr lang="en-US" sz="2400" dirty="0" err="1"/>
              <a:t>separability</a:t>
            </a:r>
            <a:endParaRPr lang="en-US" sz="2400" i="1" dirty="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8823325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Non-Separable</a:t>
            </a:r>
          </a:p>
        </p:txBody>
      </p:sp>
      <p:pic>
        <p:nvPicPr>
          <p:cNvPr id="26634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953000"/>
            <a:ext cx="2286000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Recall maximum likelihood estimation: Choose the w value that maximizes the probability of the observed (training)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7C8AF-09BF-4202-8AF4-7128C067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96458"/>
            <a:ext cx="7243763" cy="40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19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176AA-A9C7-F94C-B7B9-16405F65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60801"/>
            <a:ext cx="6172200" cy="1446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84752-B84A-814D-AE16-6539E9066210}"/>
              </a:ext>
            </a:extLst>
          </p:cNvPr>
          <p:cNvSpPr txBox="1"/>
          <p:nvPr/>
        </p:nvSpPr>
        <p:spPr>
          <a:xfrm>
            <a:off x="304800" y="6269935"/>
            <a:ext cx="567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Multi-Class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12122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What function are we trying to maximize for this training data?</a:t>
            </a:r>
          </a:p>
          <a:p>
            <a:pPr lvl="1"/>
            <a:r>
              <a:rPr lang="en-US" dirty="0"/>
              <a:t>Data point [2, 1] is class Red</a:t>
            </a:r>
          </a:p>
          <a:p>
            <a:pPr lvl="1"/>
            <a:r>
              <a:rPr lang="en-US" dirty="0"/>
              <a:t>Data point [0, –2] is class Green</a:t>
            </a:r>
          </a:p>
          <a:p>
            <a:pPr lvl="1"/>
            <a:r>
              <a:rPr lang="en-US" dirty="0"/>
              <a:t>Data point [–1, –1] is class Blue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BDCAC9-2186-4A07-83D6-114A4016F435}"/>
              </a:ext>
            </a:extLst>
          </p:cNvPr>
          <p:cNvCxnSpPr>
            <a:cxnSpLocks/>
          </p:cNvCxnSpPr>
          <p:nvPr/>
        </p:nvCxnSpPr>
        <p:spPr>
          <a:xfrm>
            <a:off x="9589897" y="1981200"/>
            <a:ext cx="0" cy="16002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0FFDED-5962-424C-9738-2985236EFF86}"/>
              </a:ext>
            </a:extLst>
          </p:cNvPr>
          <p:cNvCxnSpPr>
            <a:cxnSpLocks/>
          </p:cNvCxnSpPr>
          <p:nvPr/>
        </p:nvCxnSpPr>
        <p:spPr>
          <a:xfrm flipH="1">
            <a:off x="8763000" y="2819400"/>
            <a:ext cx="16002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5A65157-11F0-4D82-BC3C-D3D2CEF2D37C}"/>
              </a:ext>
            </a:extLst>
          </p:cNvPr>
          <p:cNvSpPr/>
          <p:nvPr/>
        </p:nvSpPr>
        <p:spPr>
          <a:xfrm>
            <a:off x="9186830" y="3048759"/>
            <a:ext cx="152395" cy="150886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B52E37-9CF9-401E-AD8D-57D37B3EF6E7}"/>
              </a:ext>
            </a:extLst>
          </p:cNvPr>
          <p:cNvSpPr/>
          <p:nvPr/>
        </p:nvSpPr>
        <p:spPr>
          <a:xfrm>
            <a:off x="9525005" y="3354314"/>
            <a:ext cx="152395" cy="1508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A6DC85-D739-4446-B21C-937118931C37}"/>
              </a:ext>
            </a:extLst>
          </p:cNvPr>
          <p:cNvSpPr/>
          <p:nvPr/>
        </p:nvSpPr>
        <p:spPr>
          <a:xfrm>
            <a:off x="10134600" y="2413757"/>
            <a:ext cx="152395" cy="150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95B665-BACC-4F6E-8676-837A21AE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397298"/>
            <a:ext cx="6231153" cy="758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0B8ACF-8451-4CE4-B60C-E7A946F6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5386017"/>
            <a:ext cx="4724400" cy="11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1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What function are we trying to maximize for this training data?</a:t>
            </a:r>
          </a:p>
          <a:p>
            <a:pPr lvl="1"/>
            <a:r>
              <a:rPr lang="en-US" dirty="0"/>
              <a:t>Data point [2, 1] is class Red</a:t>
            </a:r>
          </a:p>
          <a:p>
            <a:pPr lvl="1"/>
            <a:r>
              <a:rPr lang="en-US" dirty="0"/>
              <a:t>Data point [0, –2] is class Green</a:t>
            </a:r>
          </a:p>
          <a:p>
            <a:pPr lvl="1"/>
            <a:r>
              <a:rPr lang="en-US" dirty="0"/>
              <a:t>Data point [–1, –1] is class Blue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BDCAC9-2186-4A07-83D6-114A4016F435}"/>
              </a:ext>
            </a:extLst>
          </p:cNvPr>
          <p:cNvCxnSpPr>
            <a:cxnSpLocks/>
          </p:cNvCxnSpPr>
          <p:nvPr/>
        </p:nvCxnSpPr>
        <p:spPr>
          <a:xfrm>
            <a:off x="9589897" y="1981200"/>
            <a:ext cx="0" cy="16002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0FFDED-5962-424C-9738-2985236EFF86}"/>
              </a:ext>
            </a:extLst>
          </p:cNvPr>
          <p:cNvCxnSpPr>
            <a:cxnSpLocks/>
          </p:cNvCxnSpPr>
          <p:nvPr/>
        </p:nvCxnSpPr>
        <p:spPr>
          <a:xfrm flipH="1">
            <a:off x="8763000" y="2819400"/>
            <a:ext cx="16002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5A65157-11F0-4D82-BC3C-D3D2CEF2D37C}"/>
              </a:ext>
            </a:extLst>
          </p:cNvPr>
          <p:cNvSpPr/>
          <p:nvPr/>
        </p:nvSpPr>
        <p:spPr>
          <a:xfrm>
            <a:off x="9186830" y="3048759"/>
            <a:ext cx="152395" cy="150886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B52E37-9CF9-401E-AD8D-57D37B3EF6E7}"/>
              </a:ext>
            </a:extLst>
          </p:cNvPr>
          <p:cNvSpPr/>
          <p:nvPr/>
        </p:nvSpPr>
        <p:spPr>
          <a:xfrm>
            <a:off x="9525005" y="3354314"/>
            <a:ext cx="152395" cy="15088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A6DC85-D739-4446-B21C-937118931C37}"/>
              </a:ext>
            </a:extLst>
          </p:cNvPr>
          <p:cNvSpPr/>
          <p:nvPr/>
        </p:nvSpPr>
        <p:spPr>
          <a:xfrm>
            <a:off x="10134600" y="2413757"/>
            <a:ext cx="152395" cy="150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E8C55-FA5C-424E-A4B5-A9BA54E1C5D9}"/>
              </a:ext>
            </a:extLst>
          </p:cNvPr>
          <p:cNvSpPr txBox="1"/>
          <p:nvPr/>
        </p:nvSpPr>
        <p:spPr>
          <a:xfrm>
            <a:off x="8264416" y="3987042"/>
            <a:ext cx="330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Log probability of [2, 1] being 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49E7F-E271-45E8-8E7D-40095392D819}"/>
              </a:ext>
            </a:extLst>
          </p:cNvPr>
          <p:cNvSpPr txBox="1"/>
          <p:nvPr/>
        </p:nvSpPr>
        <p:spPr>
          <a:xfrm>
            <a:off x="8264416" y="4889121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Log probability of [0,–2] being green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C9A6F-E359-4BBC-8159-D66A2B31DEB8}"/>
              </a:ext>
            </a:extLst>
          </p:cNvPr>
          <p:cNvSpPr txBox="1"/>
          <p:nvPr/>
        </p:nvSpPr>
        <p:spPr>
          <a:xfrm>
            <a:off x="8264416" y="5791200"/>
            <a:ext cx="363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Log probability of [–1, –1] being blue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73CF9-3C49-46D7-B32C-1BF79003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860801"/>
            <a:ext cx="6553337" cy="269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31BC7-947C-41BB-ACAA-259D63CA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with Different Bases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C1FE9D3E-7FD0-425A-9018-4F16D5D315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0712" y="15398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04B125D1-AF72-42B0-BBC3-FA21FE0906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0712" y="4555506"/>
            <a:ext cx="10720319" cy="16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9 1">
            <a:extLst>
              <a:ext uri="{FF2B5EF4-FFF2-40B4-BE49-F238E27FC236}">
                <a16:creationId xmlns:a16="http://schemas.microsoft.com/office/drawing/2014/main" id="{3983FB45-6E4B-4CA3-8B2A-C9A9B9A07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4" y="4434482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8D05B-8C42-4C36-A73A-BB6867DA7C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728941"/>
            <a:ext cx="126503" cy="11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EC1AB-3CC3-4F64-B076-187E3B5827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5" y="1274541"/>
            <a:ext cx="926674" cy="253006"/>
          </a:xfrm>
          <a:prstGeom prst="rect">
            <a:avLst/>
          </a:prstGeom>
        </p:spPr>
      </p:pic>
      <p:sp>
        <p:nvSpPr>
          <p:cNvPr id="9" name="AutoShape 17 1">
            <a:extLst>
              <a:ext uri="{FF2B5EF4-FFF2-40B4-BE49-F238E27FC236}">
                <a16:creationId xmlns:a16="http://schemas.microsoft.com/office/drawing/2014/main" id="{06A83F11-B711-4088-97A1-984BDC745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15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9 2">
            <a:extLst>
              <a:ext uri="{FF2B5EF4-FFF2-40B4-BE49-F238E27FC236}">
                <a16:creationId xmlns:a16="http://schemas.microsoft.com/office/drawing/2014/main" id="{3B625599-5121-428C-BF6F-0852E0E33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434481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9 3">
            <a:extLst>
              <a:ext uri="{FF2B5EF4-FFF2-40B4-BE49-F238E27FC236}">
                <a16:creationId xmlns:a16="http://schemas.microsoft.com/office/drawing/2014/main" id="{8D852544-E4DE-41D7-A414-7F2EF2F00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4434480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9 4">
            <a:extLst>
              <a:ext uri="{FF2B5EF4-FFF2-40B4-BE49-F238E27FC236}">
                <a16:creationId xmlns:a16="http://schemas.microsoft.com/office/drawing/2014/main" id="{0E556961-C962-40A9-B2E2-4F6D259F2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170" y="4434479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9 5">
            <a:extLst>
              <a:ext uri="{FF2B5EF4-FFF2-40B4-BE49-F238E27FC236}">
                <a16:creationId xmlns:a16="http://schemas.microsoft.com/office/drawing/2014/main" id="{CAED08DA-F8B3-4027-AA65-0F1822879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1" y="4434478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9 6">
            <a:extLst>
              <a:ext uri="{FF2B5EF4-FFF2-40B4-BE49-F238E27FC236}">
                <a16:creationId xmlns:a16="http://schemas.microsoft.com/office/drawing/2014/main" id="{56FB66E4-9BDD-40A5-A402-796BED6FB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2516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7 2">
            <a:extLst>
              <a:ext uri="{FF2B5EF4-FFF2-40B4-BE49-F238E27FC236}">
                <a16:creationId xmlns:a16="http://schemas.microsoft.com/office/drawing/2014/main" id="{DEE7AC55-78EC-4305-AD88-336224D04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07" y="44300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7 3">
            <a:extLst>
              <a:ext uri="{FF2B5EF4-FFF2-40B4-BE49-F238E27FC236}">
                <a16:creationId xmlns:a16="http://schemas.microsoft.com/office/drawing/2014/main" id="{5A588906-7CD7-4480-A7E6-DDACAF761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470" y="44323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7 4">
            <a:extLst>
              <a:ext uri="{FF2B5EF4-FFF2-40B4-BE49-F238E27FC236}">
                <a16:creationId xmlns:a16="http://schemas.microsoft.com/office/drawing/2014/main" id="{003F97C8-DFC4-4D97-ADC1-8FC1AAB41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461" y="4430052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7 5">
            <a:extLst>
              <a:ext uri="{FF2B5EF4-FFF2-40B4-BE49-F238E27FC236}">
                <a16:creationId xmlns:a16="http://schemas.microsoft.com/office/drawing/2014/main" id="{F3189EDA-7265-454E-A48C-7A7112735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980" y="4425628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7 6">
            <a:extLst>
              <a:ext uri="{FF2B5EF4-FFF2-40B4-BE49-F238E27FC236}">
                <a16:creationId xmlns:a16="http://schemas.microsoft.com/office/drawing/2014/main" id="{5E691B8C-E2B3-4AD8-BCCE-34977F85A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853" y="4425627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7 7">
            <a:extLst>
              <a:ext uri="{FF2B5EF4-FFF2-40B4-BE49-F238E27FC236}">
                <a16:creationId xmlns:a16="http://schemas.microsoft.com/office/drawing/2014/main" id="{C80B7C36-0D1E-4B46-A03A-BF431E5A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18" y="4425271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D33BC52-20A3-4FE1-879F-744BD634D32D}"/>
              </a:ext>
            </a:extLst>
          </p:cNvPr>
          <p:cNvSpPr/>
          <p:nvPr/>
        </p:nvSpPr>
        <p:spPr>
          <a:xfrm>
            <a:off x="3405467" y="2110737"/>
            <a:ext cx="8041340" cy="2283758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1340" h="2283758">
                <a:moveTo>
                  <a:pt x="0" y="2279724"/>
                </a:moveTo>
                <a:cubicBezTo>
                  <a:pt x="732866" y="2290928"/>
                  <a:pt x="1552014" y="2292050"/>
                  <a:pt x="2151529" y="2098188"/>
                </a:cubicBezTo>
                <a:cubicBezTo>
                  <a:pt x="2751044" y="1904326"/>
                  <a:pt x="3089461" y="1497553"/>
                  <a:pt x="3597088" y="1116553"/>
                </a:cubicBezTo>
                <a:cubicBezTo>
                  <a:pt x="4104715" y="735553"/>
                  <a:pt x="4617944" y="317573"/>
                  <a:pt x="5358653" y="134917"/>
                </a:cubicBezTo>
                <a:cubicBezTo>
                  <a:pt x="6099362" y="-47739"/>
                  <a:pt x="7486649" y="1567"/>
                  <a:pt x="8041340" y="206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0BA722-F15F-4970-AE9C-93B02B12F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98" y="3720284"/>
            <a:ext cx="1796952" cy="53649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63F462-FBE1-4CBB-82F0-2993FEAE2B7F}"/>
              </a:ext>
            </a:extLst>
          </p:cNvPr>
          <p:cNvCxnSpPr/>
          <p:nvPr/>
        </p:nvCxnSpPr>
        <p:spPr>
          <a:xfrm flipH="1">
            <a:off x="7334141" y="3572542"/>
            <a:ext cx="100975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B589C46-89F3-402C-B4F9-727E99A2081E}"/>
              </a:ext>
            </a:extLst>
          </p:cNvPr>
          <p:cNvSpPr/>
          <p:nvPr/>
        </p:nvSpPr>
        <p:spPr>
          <a:xfrm>
            <a:off x="3421770" y="2134438"/>
            <a:ext cx="8015458" cy="2274597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17941153"/>
              <a:gd name="connsiteY0" fmla="*/ 2238223 h 2242257"/>
              <a:gd name="connsiteX1" fmla="*/ 2151529 w 17941153"/>
              <a:gd name="connsiteY1" fmla="*/ 2056687 h 2242257"/>
              <a:gd name="connsiteX2" fmla="*/ 3597088 w 17941153"/>
              <a:gd name="connsiteY2" fmla="*/ 1075052 h 2242257"/>
              <a:gd name="connsiteX3" fmla="*/ 5358653 w 17941153"/>
              <a:gd name="connsiteY3" fmla="*/ 93416 h 2242257"/>
              <a:gd name="connsiteX4" fmla="*/ 17941153 w 17941153"/>
              <a:gd name="connsiteY4" fmla="*/ 53075 h 2242257"/>
              <a:gd name="connsiteX0" fmla="*/ 0 w 17941153"/>
              <a:gd name="connsiteY0" fmla="*/ 2213376 h 2217410"/>
              <a:gd name="connsiteX1" fmla="*/ 2151529 w 17941153"/>
              <a:gd name="connsiteY1" fmla="*/ 2031840 h 2217410"/>
              <a:gd name="connsiteX2" fmla="*/ 3597088 w 17941153"/>
              <a:gd name="connsiteY2" fmla="*/ 1050205 h 2217410"/>
              <a:gd name="connsiteX3" fmla="*/ 5358653 w 17941153"/>
              <a:gd name="connsiteY3" fmla="*/ 68569 h 2217410"/>
              <a:gd name="connsiteX4" fmla="*/ 17941153 w 17941153"/>
              <a:gd name="connsiteY4" fmla="*/ 28228 h 2217410"/>
              <a:gd name="connsiteX0" fmla="*/ 0 w 27068965"/>
              <a:gd name="connsiteY0" fmla="*/ 2273888 h 2275376"/>
              <a:gd name="connsiteX1" fmla="*/ 11279341 w 27068965"/>
              <a:gd name="connsiteY1" fmla="*/ 2031840 h 2275376"/>
              <a:gd name="connsiteX2" fmla="*/ 12724900 w 27068965"/>
              <a:gd name="connsiteY2" fmla="*/ 1050205 h 2275376"/>
              <a:gd name="connsiteX3" fmla="*/ 14486465 w 27068965"/>
              <a:gd name="connsiteY3" fmla="*/ 68569 h 2275376"/>
              <a:gd name="connsiteX4" fmla="*/ 27068965 w 27068965"/>
              <a:gd name="connsiteY4" fmla="*/ 28228 h 2275376"/>
              <a:gd name="connsiteX0" fmla="*/ 0 w 27068965"/>
              <a:gd name="connsiteY0" fmla="*/ 2273888 h 2274597"/>
              <a:gd name="connsiteX1" fmla="*/ 11279341 w 27068965"/>
              <a:gd name="connsiteY1" fmla="*/ 2031840 h 2274597"/>
              <a:gd name="connsiteX2" fmla="*/ 12724900 w 27068965"/>
              <a:gd name="connsiteY2" fmla="*/ 1050205 h 2274597"/>
              <a:gd name="connsiteX3" fmla="*/ 14486465 w 27068965"/>
              <a:gd name="connsiteY3" fmla="*/ 68569 h 2274597"/>
              <a:gd name="connsiteX4" fmla="*/ 27068965 w 27068965"/>
              <a:gd name="connsiteY4" fmla="*/ 28228 h 22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8965" h="2274597">
                <a:moveTo>
                  <a:pt x="0" y="2273888"/>
                </a:moveTo>
                <a:cubicBezTo>
                  <a:pt x="732866" y="2285092"/>
                  <a:pt x="10475469" y="2161828"/>
                  <a:pt x="11279341" y="2031840"/>
                </a:cubicBezTo>
                <a:cubicBezTo>
                  <a:pt x="12083213" y="1901852"/>
                  <a:pt x="12217273" y="1431205"/>
                  <a:pt x="12724900" y="1050205"/>
                </a:cubicBezTo>
                <a:cubicBezTo>
                  <a:pt x="13232527" y="669205"/>
                  <a:pt x="13685205" y="178387"/>
                  <a:pt x="14486465" y="68569"/>
                </a:cubicBezTo>
                <a:cubicBezTo>
                  <a:pt x="15287725" y="-41249"/>
                  <a:pt x="26514274" y="9177"/>
                  <a:pt x="27068965" y="2822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BE0966E-2B8C-4E00-A6F1-0D7210FB85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17822" y="2134437"/>
            <a:ext cx="7682944" cy="22559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EDB7144-0F97-4BEE-A259-4D4E2A014BD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73" y="1388820"/>
            <a:ext cx="1998137" cy="5745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CC162E-89CB-4CAD-89F9-3CFC9F8109D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3" y="2310113"/>
            <a:ext cx="2402032" cy="5745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7E5D7F-92BB-4192-A04B-9507A97C553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16" y="3448713"/>
            <a:ext cx="2357832" cy="2484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7174A3-93F8-4251-942F-16946EBAB9F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87" y="5491043"/>
            <a:ext cx="3116850" cy="5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4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FC45-8E7B-49EA-9204-D08EFF2D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and Sigmoid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8F257-57D5-4718-BBE3-FD1F3E37E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Recall: Binary perceptron is a special case of multi-class perceptron</a:t>
            </a:r>
          </a:p>
          <a:p>
            <a:pPr lvl="1"/>
            <a:r>
              <a:rPr lang="en-US" sz="2400" dirty="0"/>
              <a:t>Multi-class: Compute                  for each class y, pick class with the highest activation</a:t>
            </a:r>
          </a:p>
          <a:p>
            <a:pPr lvl="1"/>
            <a:r>
              <a:rPr lang="en-US" sz="2400" dirty="0"/>
              <a:t>Binary case:</a:t>
            </a:r>
            <a:br>
              <a:rPr lang="en-US" sz="2400" dirty="0"/>
            </a:br>
            <a:r>
              <a:rPr lang="en-US" sz="2400" dirty="0"/>
              <a:t>Let the weight vector of +1 be w (which we learn). </a:t>
            </a:r>
            <a:br>
              <a:rPr lang="en-US" sz="2400" dirty="0"/>
            </a:br>
            <a:r>
              <a:rPr lang="en-US" sz="2400" dirty="0"/>
              <a:t>Let the weight vector of -1 always be 0 (constant).</a:t>
            </a:r>
          </a:p>
          <a:p>
            <a:pPr lvl="1"/>
            <a:r>
              <a:rPr lang="en-US" sz="2400" dirty="0"/>
              <a:t>Binary classification as a multi-class problem:</a:t>
            </a:r>
            <a:br>
              <a:rPr lang="en-US" sz="2400" dirty="0"/>
            </a:br>
            <a:r>
              <a:rPr lang="en-US" sz="2400" dirty="0"/>
              <a:t>Activation of negative class is always 0.</a:t>
            </a:r>
            <a:br>
              <a:rPr lang="en-US" sz="2400" dirty="0"/>
            </a:br>
            <a:r>
              <a:rPr lang="en-US" sz="2400" dirty="0"/>
              <a:t>If w · f is positive, then activation of +1 (w · f) is higher than -1 (0).</a:t>
            </a:r>
            <a:br>
              <a:rPr lang="en-US" sz="2400" dirty="0"/>
            </a:br>
            <a:r>
              <a:rPr lang="en-US" sz="2400" dirty="0"/>
              <a:t>If w · f is negative, then activation of -1 (0) is higher than +1 (w · f).</a:t>
            </a:r>
          </a:p>
        </p:txBody>
      </p:sp>
      <p:pic>
        <p:nvPicPr>
          <p:cNvPr id="4" name="Picture 3" descr="txp_fig">
            <a:extLst>
              <a:ext uri="{FF2B5EF4-FFF2-40B4-BE49-F238E27FC236}">
                <a16:creationId xmlns:a16="http://schemas.microsoft.com/office/drawing/2014/main" id="{29285ECF-8742-44CE-B00B-762675CA35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981200"/>
            <a:ext cx="1066800" cy="28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10CB3-E0E0-4D2D-B84E-B5BC4DBED9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1" y="5893027"/>
            <a:ext cx="3116850" cy="536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D8CC9-6934-467C-B8E6-D6A0405504D4}"/>
              </a:ext>
            </a:extLst>
          </p:cNvPr>
          <p:cNvSpPr txBox="1"/>
          <p:nvPr/>
        </p:nvSpPr>
        <p:spPr>
          <a:xfrm>
            <a:off x="2673580" y="542896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48806-2870-4304-9CE2-9B4B01C04422}"/>
              </a:ext>
            </a:extLst>
          </p:cNvPr>
          <p:cNvSpPr txBox="1"/>
          <p:nvPr/>
        </p:nvSpPr>
        <p:spPr>
          <a:xfrm>
            <a:off x="5122961" y="5893027"/>
            <a:ext cx="250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with </a:t>
            </a:r>
            <a:r>
              <a:rPr lang="en-US" dirty="0" err="1"/>
              <a:t>w</a:t>
            </a:r>
            <a:r>
              <a:rPr lang="en-US" baseline="-25000" dirty="0" err="1"/>
              <a:t>red</a:t>
            </a:r>
            <a:r>
              <a:rPr lang="en-US" dirty="0"/>
              <a:t> = 0 becomes: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EB5ED-B545-4314-A188-68284217D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5736099"/>
            <a:ext cx="2666466" cy="726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5F7D6-CE68-4974-934B-78CDCF77AF78}"/>
              </a:ext>
            </a:extLst>
          </p:cNvPr>
          <p:cNvSpPr txBox="1"/>
          <p:nvPr/>
        </p:nvSpPr>
        <p:spPr>
          <a:xfrm>
            <a:off x="8825119" y="5448266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4595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i.e., how do we solve: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88426"/>
            <a:ext cx="81407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Optimization and Neural Nets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Spring 2023 ---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  <p:pic>
        <p:nvPicPr>
          <p:cNvPr id="8" name="Picture 7" descr="NeuralNets2.png">
            <a:extLst>
              <a:ext uri="{FF2B5EF4-FFF2-40B4-BE49-F238E27FC236}">
                <a16:creationId xmlns:a16="http://schemas.microsoft.com/office/drawing/2014/main" id="{4049D18A-760C-3E4F-99EF-4C11599E0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02" y="2133600"/>
            <a:ext cx="4908174" cy="35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9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Review: Derivatives and Gradients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0668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What is the derivative of the function			?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dirty="0"/>
              <a:t>What is the derivative of g(x) at x=5?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EC6463-184A-4355-9CAF-9D204DAB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371600"/>
            <a:ext cx="2438400" cy="565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358037-408B-4F46-BA80-DEACFE82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57400"/>
            <a:ext cx="1911450" cy="1147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DADC4-E77E-4B99-B876-A3FE553A3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01858"/>
            <a:ext cx="2514600" cy="11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Review: Derivatives and Gradients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0668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What is the gradient of the function  		    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Recall: Gradient is a vector of partial derivatives with respect to each variable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What is the derivative of g(x, y) at x=0.5, y=0.5?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990B1-5838-4230-B014-D5CA947DB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26" y="2894284"/>
            <a:ext cx="4419600" cy="168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9F2E0-D15E-437F-A5FF-6B7D705A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209427"/>
            <a:ext cx="8382000" cy="1445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FC2F0C-8786-4838-86B5-4FCD8C5A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2209800" cy="58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4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 with the Perceptron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4953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Noise: if the data isn’t separable, weights might thrash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Averaging weight vectors over time can help (averaged perceptron)</a:t>
            </a:r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Mediocre generalization: finds a “barely” separating solution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Overtraining: test / held-out accuracy usually rises, then falls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Overtraining is a kind of overfitting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0" y="4648200"/>
            <a:ext cx="2057400" cy="1881188"/>
            <a:chOff x="3552" y="1104"/>
            <a:chExt cx="1680" cy="1536"/>
          </a:xfrm>
        </p:grpSpPr>
        <p:sp>
          <p:nvSpPr>
            <p:cNvPr id="27739" name="Line 5"/>
            <p:cNvSpPr>
              <a:spLocks noChangeShapeType="1"/>
            </p:cNvSpPr>
            <p:nvPr/>
          </p:nvSpPr>
          <p:spPr bwMode="auto">
            <a:xfrm>
              <a:off x="3820" y="2385"/>
              <a:ext cx="13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6"/>
            <p:cNvSpPr>
              <a:spLocks noChangeShapeType="1"/>
            </p:cNvSpPr>
            <p:nvPr/>
          </p:nvSpPr>
          <p:spPr bwMode="auto">
            <a:xfrm flipV="1">
              <a:off x="3820" y="1226"/>
              <a:ext cx="0" cy="1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1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52" y="1360"/>
              <a:ext cx="132" cy="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2" name="Freeform 8"/>
            <p:cNvSpPr>
              <a:spLocks/>
            </p:cNvSpPr>
            <p:nvPr/>
          </p:nvSpPr>
          <p:spPr bwMode="auto">
            <a:xfrm>
              <a:off x="3833" y="1323"/>
              <a:ext cx="1233" cy="1049"/>
            </a:xfrm>
            <a:custGeom>
              <a:avLst/>
              <a:gdLst>
                <a:gd name="T0" fmla="*/ 0 w 1233"/>
                <a:gd name="T1" fmla="*/ 1049 h 1049"/>
                <a:gd name="T2" fmla="*/ 328 w 1233"/>
                <a:gd name="T3" fmla="*/ 198 h 1049"/>
                <a:gd name="T4" fmla="*/ 1012 w 1233"/>
                <a:gd name="T5" fmla="*/ 31 h 1049"/>
                <a:gd name="T6" fmla="*/ 1233 w 1233"/>
                <a:gd name="T7" fmla="*/ 10 h 10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3"/>
                <a:gd name="T13" fmla="*/ 0 h 1049"/>
                <a:gd name="T14" fmla="*/ 1233 w 1233"/>
                <a:gd name="T15" fmla="*/ 1049 h 10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3" h="1049">
                  <a:moveTo>
                    <a:pt x="0" y="1049"/>
                  </a:moveTo>
                  <a:cubicBezTo>
                    <a:pt x="55" y="907"/>
                    <a:pt x="160" y="367"/>
                    <a:pt x="328" y="198"/>
                  </a:cubicBezTo>
                  <a:cubicBezTo>
                    <a:pt x="496" y="29"/>
                    <a:pt x="861" y="62"/>
                    <a:pt x="1012" y="31"/>
                  </a:cubicBezTo>
                  <a:cubicBezTo>
                    <a:pt x="1163" y="0"/>
                    <a:pt x="1187" y="14"/>
                    <a:pt x="1233" y="10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3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64" y="1104"/>
              <a:ext cx="71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4" name="Freeform 10"/>
            <p:cNvSpPr>
              <a:spLocks/>
            </p:cNvSpPr>
            <p:nvPr/>
          </p:nvSpPr>
          <p:spPr bwMode="auto">
            <a:xfrm>
              <a:off x="3827" y="1537"/>
              <a:ext cx="1228" cy="829"/>
            </a:xfrm>
            <a:custGeom>
              <a:avLst/>
              <a:gdLst>
                <a:gd name="T0" fmla="*/ 0 w 1228"/>
                <a:gd name="T1" fmla="*/ 829 h 829"/>
                <a:gd name="T2" fmla="*/ 544 w 1228"/>
                <a:gd name="T3" fmla="*/ 113 h 829"/>
                <a:gd name="T4" fmla="*/ 1072 w 1228"/>
                <a:gd name="T5" fmla="*/ 151 h 829"/>
                <a:gd name="T6" fmla="*/ 1228 w 1228"/>
                <a:gd name="T7" fmla="*/ 216 h 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"/>
                <a:gd name="T13" fmla="*/ 0 h 829"/>
                <a:gd name="T14" fmla="*/ 1228 w 1228"/>
                <a:gd name="T15" fmla="*/ 829 h 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" h="829">
                  <a:moveTo>
                    <a:pt x="0" y="829"/>
                  </a:moveTo>
                  <a:cubicBezTo>
                    <a:pt x="91" y="710"/>
                    <a:pt x="365" y="226"/>
                    <a:pt x="544" y="113"/>
                  </a:cubicBezTo>
                  <a:cubicBezTo>
                    <a:pt x="723" y="0"/>
                    <a:pt x="958" y="134"/>
                    <a:pt x="1072" y="151"/>
                  </a:cubicBezTo>
                  <a:cubicBezTo>
                    <a:pt x="1186" y="168"/>
                    <a:pt x="1196" y="203"/>
                    <a:pt x="1228" y="216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5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59" y="2064"/>
              <a:ext cx="773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46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12" y="1872"/>
              <a:ext cx="368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7" name="Freeform 13"/>
            <p:cNvSpPr>
              <a:spLocks/>
            </p:cNvSpPr>
            <p:nvPr/>
          </p:nvSpPr>
          <p:spPr bwMode="auto">
            <a:xfrm>
              <a:off x="3827" y="1535"/>
              <a:ext cx="1244" cy="853"/>
            </a:xfrm>
            <a:custGeom>
              <a:avLst/>
              <a:gdLst>
                <a:gd name="T0" fmla="*/ 0 w 1244"/>
                <a:gd name="T1" fmla="*/ 853 h 853"/>
                <a:gd name="T2" fmla="*/ 447 w 1244"/>
                <a:gd name="T3" fmla="*/ 126 h 853"/>
                <a:gd name="T4" fmla="*/ 948 w 1244"/>
                <a:gd name="T5" fmla="*/ 99 h 853"/>
                <a:gd name="T6" fmla="*/ 1244 w 1244"/>
                <a:gd name="T7" fmla="*/ 158 h 8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4"/>
                <a:gd name="T13" fmla="*/ 0 h 853"/>
                <a:gd name="T14" fmla="*/ 1244 w 1244"/>
                <a:gd name="T15" fmla="*/ 853 h 8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" h="853">
                  <a:moveTo>
                    <a:pt x="0" y="853"/>
                  </a:moveTo>
                  <a:cubicBezTo>
                    <a:pt x="75" y="732"/>
                    <a:pt x="289" y="252"/>
                    <a:pt x="447" y="126"/>
                  </a:cubicBezTo>
                  <a:cubicBezTo>
                    <a:pt x="605" y="0"/>
                    <a:pt x="815" y="94"/>
                    <a:pt x="948" y="99"/>
                  </a:cubicBezTo>
                  <a:cubicBezTo>
                    <a:pt x="1081" y="104"/>
                    <a:pt x="1182" y="146"/>
                    <a:pt x="1244" y="158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8" name="Picture 1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66" y="2499"/>
              <a:ext cx="87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3" name="Group 15"/>
          <p:cNvGrpSpPr>
            <a:grpSpLocks/>
          </p:cNvGrpSpPr>
          <p:nvPr/>
        </p:nvGrpSpPr>
        <p:grpSpPr bwMode="auto">
          <a:xfrm>
            <a:off x="5470525" y="1676400"/>
            <a:ext cx="3292475" cy="1090613"/>
            <a:chOff x="3398" y="2400"/>
            <a:chExt cx="2074" cy="687"/>
          </a:xfrm>
        </p:grpSpPr>
        <p:grpSp>
          <p:nvGrpSpPr>
            <p:cNvPr id="27682" name="Group 16"/>
            <p:cNvGrpSpPr>
              <a:grpSpLocks/>
            </p:cNvGrpSpPr>
            <p:nvPr/>
          </p:nvGrpSpPr>
          <p:grpSpPr bwMode="auto">
            <a:xfrm>
              <a:off x="3398" y="2477"/>
              <a:ext cx="727" cy="587"/>
              <a:chOff x="3364" y="2169"/>
              <a:chExt cx="1248" cy="1008"/>
            </a:xfrm>
          </p:grpSpPr>
          <p:sp>
            <p:nvSpPr>
              <p:cNvPr id="27715" name="Line 17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6" name="Group 18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37" name="Line 1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7" name="Line 21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8" name="Line 22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9" name="Line 23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0" name="Line 24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21" name="Group 25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35" name="Line 2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28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33" name="Line 2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3" name="Group 31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31" name="Line 32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4" name="Group 34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29" name="Line 3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5" name="Group 37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27" name="Line 3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26" name="Line 40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3" name="Line 41"/>
            <p:cNvSpPr>
              <a:spLocks noChangeShapeType="1"/>
            </p:cNvSpPr>
            <p:nvPr/>
          </p:nvSpPr>
          <p:spPr bwMode="auto">
            <a:xfrm>
              <a:off x="3630" y="2536"/>
              <a:ext cx="551" cy="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42"/>
            <p:cNvSpPr>
              <a:spLocks noChangeShapeType="1"/>
            </p:cNvSpPr>
            <p:nvPr/>
          </p:nvSpPr>
          <p:spPr bwMode="auto">
            <a:xfrm flipH="1">
              <a:off x="3537" y="2400"/>
              <a:ext cx="242" cy="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43"/>
            <p:cNvSpPr>
              <a:spLocks noChangeShapeType="1"/>
            </p:cNvSpPr>
            <p:nvPr/>
          </p:nvSpPr>
          <p:spPr bwMode="auto">
            <a:xfrm flipH="1">
              <a:off x="3705" y="2691"/>
              <a:ext cx="218" cy="144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86" name="Group 44"/>
            <p:cNvGrpSpPr>
              <a:grpSpLocks/>
            </p:cNvGrpSpPr>
            <p:nvPr/>
          </p:nvGrpSpPr>
          <p:grpSpPr bwMode="auto">
            <a:xfrm>
              <a:off x="4689" y="2481"/>
              <a:ext cx="727" cy="587"/>
              <a:chOff x="3364" y="2169"/>
              <a:chExt cx="1248" cy="1008"/>
            </a:xfrm>
          </p:grpSpPr>
          <p:sp>
            <p:nvSpPr>
              <p:cNvPr id="27691" name="Line 45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2" name="Group 46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13" name="Line 4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93" name="Line 49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4" name="Line 50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5" name="Line 51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6" name="Line 52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7" name="Group 53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11" name="Line 5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8" name="Group 56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09" name="Line 5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9" name="Group 59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07" name="Line 60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Line 61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0" name="Group 62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05" name="Line 63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Line 64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1" name="Group 65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03" name="Line 6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02" name="Line 68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7" name="Line 69"/>
            <p:cNvSpPr>
              <a:spLocks noChangeShapeType="1"/>
            </p:cNvSpPr>
            <p:nvPr/>
          </p:nvSpPr>
          <p:spPr bwMode="auto">
            <a:xfrm>
              <a:off x="4921" y="2540"/>
              <a:ext cx="551" cy="1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0"/>
            <p:cNvSpPr>
              <a:spLocks noChangeShapeType="1"/>
            </p:cNvSpPr>
            <p:nvPr/>
          </p:nvSpPr>
          <p:spPr bwMode="auto">
            <a:xfrm flipH="1">
              <a:off x="4828" y="2404"/>
              <a:ext cx="242" cy="68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1"/>
            <p:cNvSpPr>
              <a:spLocks noChangeShapeType="1"/>
            </p:cNvSpPr>
            <p:nvPr/>
          </p:nvSpPr>
          <p:spPr bwMode="auto">
            <a:xfrm>
              <a:off x="4976" y="2461"/>
              <a:ext cx="238" cy="5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AutoShape 72"/>
            <p:cNvSpPr>
              <a:spLocks noChangeArrowheads="1"/>
            </p:cNvSpPr>
            <p:nvPr/>
          </p:nvSpPr>
          <p:spPr bwMode="auto">
            <a:xfrm>
              <a:off x="4364" y="2623"/>
              <a:ext cx="223" cy="247"/>
            </a:xfrm>
            <a:prstGeom prst="rightArrow">
              <a:avLst>
                <a:gd name="adj1" fmla="val 53843"/>
                <a:gd name="adj2" fmla="val 4484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3"/>
          <p:cNvGrpSpPr>
            <a:grpSpLocks/>
          </p:cNvGrpSpPr>
          <p:nvPr/>
        </p:nvGrpSpPr>
        <p:grpSpPr bwMode="auto">
          <a:xfrm>
            <a:off x="6324600" y="3200400"/>
            <a:ext cx="1295400" cy="1027113"/>
            <a:chOff x="3946" y="1392"/>
            <a:chExt cx="1331" cy="1056"/>
          </a:xfrm>
        </p:grpSpPr>
        <p:sp>
          <p:nvSpPr>
            <p:cNvPr id="27655" name="Line 74"/>
            <p:cNvSpPr>
              <a:spLocks noChangeShapeType="1"/>
            </p:cNvSpPr>
            <p:nvPr/>
          </p:nvSpPr>
          <p:spPr bwMode="auto">
            <a:xfrm>
              <a:off x="4282" y="1411"/>
              <a:ext cx="72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6" name="Group 75"/>
            <p:cNvGrpSpPr>
              <a:grpSpLocks/>
            </p:cNvGrpSpPr>
            <p:nvPr/>
          </p:nvGrpSpPr>
          <p:grpSpPr bwMode="auto">
            <a:xfrm>
              <a:off x="3946" y="1459"/>
              <a:ext cx="1280" cy="989"/>
              <a:chOff x="1065" y="2179"/>
              <a:chExt cx="1280" cy="989"/>
            </a:xfrm>
          </p:grpSpPr>
          <p:sp>
            <p:nvSpPr>
              <p:cNvPr id="27658" name="Line 76"/>
              <p:cNvSpPr>
                <a:spLocks noChangeShapeType="1"/>
              </p:cNvSpPr>
              <p:nvPr/>
            </p:nvSpPr>
            <p:spPr bwMode="auto">
              <a:xfrm>
                <a:off x="1305" y="261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59" name="Group 77"/>
              <p:cNvGrpSpPr>
                <a:grpSpLocks/>
              </p:cNvGrpSpPr>
              <p:nvPr/>
            </p:nvGrpSpPr>
            <p:grpSpPr bwMode="auto">
              <a:xfrm>
                <a:off x="2025" y="2419"/>
                <a:ext cx="96" cy="96"/>
                <a:chOff x="5040" y="1392"/>
                <a:chExt cx="96" cy="96"/>
              </a:xfrm>
            </p:grpSpPr>
            <p:sp>
              <p:nvSpPr>
                <p:cNvPr id="27680" name="Line 7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0" name="Line 80"/>
              <p:cNvSpPr>
                <a:spLocks noChangeShapeType="1"/>
              </p:cNvSpPr>
              <p:nvPr/>
            </p:nvSpPr>
            <p:spPr bwMode="auto">
              <a:xfrm>
                <a:off x="1305" y="289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1" name="Line 81"/>
              <p:cNvSpPr>
                <a:spLocks noChangeShapeType="1"/>
              </p:cNvSpPr>
              <p:nvPr/>
            </p:nvSpPr>
            <p:spPr bwMode="auto">
              <a:xfrm>
                <a:off x="1689" y="294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2" name="Line 82"/>
              <p:cNvSpPr>
                <a:spLocks noChangeShapeType="1"/>
              </p:cNvSpPr>
              <p:nvPr/>
            </p:nvSpPr>
            <p:spPr bwMode="auto">
              <a:xfrm>
                <a:off x="1065" y="270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3" name="Line 83"/>
              <p:cNvSpPr>
                <a:spLocks noChangeShapeType="1"/>
              </p:cNvSpPr>
              <p:nvPr/>
            </p:nvSpPr>
            <p:spPr bwMode="auto">
              <a:xfrm>
                <a:off x="1305" y="237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64" name="Group 84"/>
              <p:cNvGrpSpPr>
                <a:grpSpLocks/>
              </p:cNvGrpSpPr>
              <p:nvPr/>
            </p:nvGrpSpPr>
            <p:grpSpPr bwMode="auto">
              <a:xfrm>
                <a:off x="2121" y="2707"/>
                <a:ext cx="96" cy="96"/>
                <a:chOff x="5040" y="1392"/>
                <a:chExt cx="96" cy="96"/>
              </a:xfrm>
            </p:grpSpPr>
            <p:sp>
              <p:nvSpPr>
                <p:cNvPr id="27678" name="Line 8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5" name="Group 87"/>
              <p:cNvGrpSpPr>
                <a:grpSpLocks/>
              </p:cNvGrpSpPr>
              <p:nvPr/>
            </p:nvGrpSpPr>
            <p:grpSpPr bwMode="auto">
              <a:xfrm>
                <a:off x="1785" y="2371"/>
                <a:ext cx="96" cy="96"/>
                <a:chOff x="5040" y="1392"/>
                <a:chExt cx="96" cy="96"/>
              </a:xfrm>
            </p:grpSpPr>
            <p:sp>
              <p:nvSpPr>
                <p:cNvPr id="27676" name="Line 8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90"/>
              <p:cNvGrpSpPr>
                <a:grpSpLocks/>
              </p:cNvGrpSpPr>
              <p:nvPr/>
            </p:nvGrpSpPr>
            <p:grpSpPr bwMode="auto">
              <a:xfrm>
                <a:off x="1833" y="2179"/>
                <a:ext cx="96" cy="96"/>
                <a:chOff x="5040" y="1392"/>
                <a:chExt cx="96" cy="96"/>
              </a:xfrm>
            </p:grpSpPr>
            <p:sp>
              <p:nvSpPr>
                <p:cNvPr id="27674" name="Line 91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7" name="Group 93"/>
              <p:cNvGrpSpPr>
                <a:grpSpLocks/>
              </p:cNvGrpSpPr>
              <p:nvPr/>
            </p:nvGrpSpPr>
            <p:grpSpPr bwMode="auto">
              <a:xfrm>
                <a:off x="2121" y="2227"/>
                <a:ext cx="96" cy="96"/>
                <a:chOff x="5040" y="1392"/>
                <a:chExt cx="96" cy="96"/>
              </a:xfrm>
            </p:grpSpPr>
            <p:sp>
              <p:nvSpPr>
                <p:cNvPr id="27672" name="Line 9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8" name="Group 96"/>
              <p:cNvGrpSpPr>
                <a:grpSpLocks/>
              </p:cNvGrpSpPr>
              <p:nvPr/>
            </p:nvGrpSpPr>
            <p:grpSpPr bwMode="auto">
              <a:xfrm>
                <a:off x="2249" y="2471"/>
                <a:ext cx="96" cy="96"/>
                <a:chOff x="5040" y="1392"/>
                <a:chExt cx="96" cy="96"/>
              </a:xfrm>
            </p:grpSpPr>
            <p:sp>
              <p:nvSpPr>
                <p:cNvPr id="27670" name="Line 9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99"/>
              <p:cNvSpPr>
                <a:spLocks noChangeShapeType="1"/>
              </p:cNvSpPr>
              <p:nvPr/>
            </p:nvSpPr>
            <p:spPr bwMode="auto">
              <a:xfrm>
                <a:off x="1404" y="3168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7" name="Line 100"/>
            <p:cNvSpPr>
              <a:spLocks noChangeShapeType="1"/>
            </p:cNvSpPr>
            <p:nvPr/>
          </p:nvSpPr>
          <p:spPr bwMode="auto">
            <a:xfrm>
              <a:off x="4368" y="1392"/>
              <a:ext cx="909" cy="8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81" name="Picture 1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r="42694" b="43354"/>
          <a:stretch>
            <a:fillRect/>
          </a:stretch>
        </p:blipFill>
        <p:spPr bwMode="auto">
          <a:xfrm>
            <a:off x="9296401" y="1143000"/>
            <a:ext cx="2543886" cy="1676400"/>
          </a:xfrm>
          <a:prstGeom prst="rect">
            <a:avLst/>
          </a:prstGeom>
          <a:noFill/>
        </p:spPr>
      </p:pic>
      <p:pic>
        <p:nvPicPr>
          <p:cNvPr id="46082" name="Picture 2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57028" t="958" b="49042"/>
          <a:stretch>
            <a:fillRect/>
          </a:stretch>
        </p:blipFill>
        <p:spPr bwMode="auto">
          <a:xfrm>
            <a:off x="9525523" y="3052691"/>
            <a:ext cx="2056877" cy="1595509"/>
          </a:xfrm>
          <a:prstGeom prst="rect">
            <a:avLst/>
          </a:prstGeom>
          <a:noFill/>
        </p:spPr>
      </p:pic>
      <p:pic>
        <p:nvPicPr>
          <p:cNvPr id="46083" name="Picture 3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23750" t="56958" r="22250"/>
          <a:stretch>
            <a:fillRect/>
          </a:stretch>
        </p:blipFill>
        <p:spPr bwMode="auto">
          <a:xfrm>
            <a:off x="9028188" y="4800600"/>
            <a:ext cx="2859012" cy="1519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0668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Recall from CSPs lecture: simple, general idea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If no neighbors better than current, quit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What’s particularly tricky when hill-climbing for multiclass logistic regression?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Optimization over a continuous space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Infinitely many neighbors!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to do this efficiently?</a:t>
            </a:r>
          </a:p>
        </p:txBody>
      </p:sp>
      <p:pic>
        <p:nvPicPr>
          <p:cNvPr id="5" name="Picture 2" descr="C:\Users\Dan\Dropbox\Office\CS 188\Ketrina Art\CSPs 2\HillClimb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71820" y="1144462"/>
            <a:ext cx="4996380" cy="3122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50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3886201"/>
            <a:ext cx="11379200" cy="2819400"/>
          </a:xfrm>
        </p:spPr>
        <p:txBody>
          <a:bodyPr/>
          <a:lstStyle/>
          <a:p>
            <a:r>
              <a:rPr lang="en-US" dirty="0"/>
              <a:t>Could evaluate			and</a:t>
            </a:r>
          </a:p>
          <a:p>
            <a:pPr lvl="1"/>
            <a:r>
              <a:rPr lang="en-US" dirty="0"/>
              <a:t>Then step in best direction</a:t>
            </a:r>
          </a:p>
          <a:p>
            <a:pPr lvl="2"/>
            <a:endParaRPr lang="en-US" dirty="0"/>
          </a:p>
          <a:p>
            <a:r>
              <a:rPr lang="en-US" dirty="0"/>
              <a:t>Or, evaluate derivative: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Tells which direction to step into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3429000"/>
            <a:ext cx="7010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81400" y="1371600"/>
            <a:ext cx="0" cy="2209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966" y="3543476"/>
            <a:ext cx="3175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19200"/>
            <a:ext cx="685615" cy="36239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81400"/>
            <a:ext cx="356995" cy="216076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>
            <a:off x="5754531" y="2632731"/>
            <a:ext cx="36669" cy="796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3581400" y="2590800"/>
            <a:ext cx="2173131" cy="4193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38400"/>
            <a:ext cx="788042" cy="34303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19" y="4004290"/>
            <a:ext cx="1762781" cy="437738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949700"/>
            <a:ext cx="1892300" cy="469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34000"/>
            <a:ext cx="5174670" cy="68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198F8C-2C62-664E-9B5B-5A945BACA9F8}"/>
                  </a:ext>
                </a:extLst>
              </p14:cNvPr>
              <p14:cNvContentPartPr/>
              <p14:nvPr/>
            </p14:nvContentPartPr>
            <p14:xfrm>
              <a:off x="2487600" y="1536212"/>
              <a:ext cx="7911000" cy="1599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198F8C-2C62-664E-9B5B-5A945BACA9F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78600" y="1527212"/>
                <a:ext cx="7928640" cy="161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3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Optimization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46157" y="6519448"/>
            <a:ext cx="2178285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err="1"/>
              <a:t>offconvex.org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010DDF-8BCE-184F-8DBE-8018B9FD73F1}"/>
                  </a:ext>
                </a:extLst>
              </p14:cNvPr>
              <p14:cNvContentPartPr/>
              <p14:nvPr/>
            </p14:nvContentPartPr>
            <p14:xfrm>
              <a:off x="5713560" y="2969372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010DDF-8BCE-184F-8DBE-8018B9FD73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920" y="2960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699A0B-CF8E-EC4A-A7A0-8D126D41D929}"/>
                  </a:ext>
                </a:extLst>
              </p14:cNvPr>
              <p14:cNvContentPartPr/>
              <p14:nvPr/>
            </p14:nvContentPartPr>
            <p14:xfrm>
              <a:off x="5876640" y="59445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699A0B-CF8E-EC4A-A7A0-8D126D41D9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7640" y="58581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3D7C487-76C7-9D4B-95D4-E720906CD0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75" t="9200" r="33660"/>
          <a:stretch/>
        </p:blipFill>
        <p:spPr>
          <a:xfrm>
            <a:off x="3124200" y="1369767"/>
            <a:ext cx="6209675" cy="51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4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D5CF-928F-E444-8F15-487153C6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FE9A0-032E-4A49-B54E-78D59928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023600" cy="4729164"/>
          </a:xfrm>
        </p:spPr>
        <p:txBody>
          <a:bodyPr/>
          <a:lstStyle/>
          <a:p>
            <a:r>
              <a:rPr lang="en-US" sz="2800" dirty="0"/>
              <a:t>Perform update in uphill direction for each coordinate</a:t>
            </a:r>
          </a:p>
          <a:p>
            <a:r>
              <a:rPr lang="en-US" sz="2800" dirty="0"/>
              <a:t>The steeper the slope (i.e. the higher the derivative) the bigger the step for that coordinate</a:t>
            </a:r>
          </a:p>
          <a:p>
            <a:pPr lvl="4"/>
            <a:endParaRPr lang="en-US" sz="600" dirty="0"/>
          </a:p>
          <a:p>
            <a:r>
              <a:rPr lang="en-US" sz="2800" dirty="0"/>
              <a:t>E.g., consider: </a:t>
            </a:r>
          </a:p>
          <a:p>
            <a:pPr lvl="2"/>
            <a:endParaRPr lang="en-US" sz="2000" dirty="0"/>
          </a:p>
          <a:p>
            <a:pPr lvl="2"/>
            <a:r>
              <a:rPr lang="en-US" dirty="0"/>
              <a:t>  Updates:</a:t>
            </a:r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E52C4-0345-EE42-99F8-6B607D29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040653"/>
            <a:ext cx="1500909" cy="388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E6BB1-4EEA-B04B-94F8-6BB99782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323123"/>
            <a:ext cx="4150639" cy="77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DA974-3857-CC46-A04C-A4109C24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60" y="4301683"/>
            <a:ext cx="4150639" cy="7728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F947A6-C2E1-DF4A-BB48-5148E0F6CBC4}"/>
              </a:ext>
            </a:extLst>
          </p:cNvPr>
          <p:cNvSpPr txBox="1">
            <a:spLocks/>
          </p:cNvSpPr>
          <p:nvPr/>
        </p:nvSpPr>
        <p:spPr bwMode="auto">
          <a:xfrm>
            <a:off x="6408345" y="3840278"/>
            <a:ext cx="5029200" cy="246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400" kern="0" dirty="0"/>
              <a:t>Updates in vector notation:</a:t>
            </a:r>
          </a:p>
          <a:p>
            <a:pPr lvl="1"/>
            <a:endParaRPr lang="en-US" sz="2400" kern="0" dirty="0"/>
          </a:p>
          <a:p>
            <a:pPr lvl="1"/>
            <a:endParaRPr lang="en-US" sz="2400" kern="0" dirty="0"/>
          </a:p>
          <a:p>
            <a:pPr lvl="1"/>
            <a:endParaRPr lang="en-US" sz="2400" kern="0" dirty="0"/>
          </a:p>
          <a:p>
            <a:pPr marL="457176" lvl="1" indent="0">
              <a:buNone/>
            </a:pPr>
            <a:r>
              <a:rPr lang="en-US" sz="2400" kern="0" dirty="0"/>
              <a:t>	with:</a:t>
            </a:r>
            <a:endParaRPr lang="en-US" sz="20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DEC55-5EE0-084E-909E-944474C06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632052"/>
            <a:ext cx="2888532" cy="320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0FEF9-D237-3B4C-A4A4-C83595184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5456736"/>
            <a:ext cx="2294022" cy="781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DB8272-6D62-2845-BEF2-B1B77819EB4A}"/>
              </a:ext>
            </a:extLst>
          </p:cNvPr>
          <p:cNvSpPr txBox="1"/>
          <p:nvPr/>
        </p:nvSpPr>
        <p:spPr>
          <a:xfrm>
            <a:off x="10818449" y="5633315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= gradient</a:t>
            </a:r>
          </a:p>
        </p:txBody>
      </p:sp>
    </p:spTree>
    <p:extLst>
      <p:ext uri="{BB962C8B-B14F-4D97-AF65-F5344CB8AC3E}">
        <p14:creationId xmlns:p14="http://schemas.microsoft.com/office/powerpoint/2010/main" val="281129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17601" y="1092201"/>
            <a:ext cx="10058400" cy="4930776"/>
          </a:xfrm>
        </p:spPr>
        <p:txBody>
          <a:bodyPr/>
          <a:lstStyle/>
          <a:p>
            <a:r>
              <a:rPr lang="en-US" sz="2400" dirty="0"/>
              <a:t>Idea: </a:t>
            </a:r>
          </a:p>
          <a:p>
            <a:pPr lvl="1"/>
            <a:r>
              <a:rPr lang="en-US" sz="2400" dirty="0"/>
              <a:t>Start somewhere</a:t>
            </a:r>
          </a:p>
          <a:p>
            <a:pPr lvl="1"/>
            <a:r>
              <a:rPr lang="en-US" sz="2400" dirty="0"/>
              <a:t>Repeat:  Take a step in the gradient direction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</a:t>
            </a:r>
          </a:p>
        </p:txBody>
      </p:sp>
      <p:pic>
        <p:nvPicPr>
          <p:cNvPr id="8" name="Picture 7" descr="grad_descen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"/>
          <a:stretch/>
        </p:blipFill>
        <p:spPr>
          <a:xfrm>
            <a:off x="2769405" y="2743200"/>
            <a:ext cx="6069795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3616" y="6539965"/>
            <a:ext cx="2397557" cy="3231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500" dirty="0"/>
              <a:t>Figure source: </a:t>
            </a:r>
            <a:r>
              <a:rPr lang="en-US" sz="1500" dirty="0" err="1"/>
              <a:t>Mathworks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39526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Steepest Direction?*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200400"/>
            <a:ext cx="11379200" cy="3505200"/>
          </a:xfrm>
        </p:spPr>
        <p:txBody>
          <a:bodyPr/>
          <a:lstStyle/>
          <a:p>
            <a:r>
              <a:rPr lang="en-US" sz="2400" dirty="0"/>
              <a:t>First-Order Taylor Expansion:</a:t>
            </a:r>
          </a:p>
          <a:p>
            <a:endParaRPr lang="en-US" sz="2400" dirty="0"/>
          </a:p>
          <a:p>
            <a:r>
              <a:rPr lang="en-US" sz="2400" dirty="0"/>
              <a:t>Steepest Descent Direction:</a:t>
            </a:r>
          </a:p>
          <a:p>
            <a:endParaRPr lang="en-US" sz="2400" dirty="0"/>
          </a:p>
          <a:p>
            <a:r>
              <a:rPr lang="en-US" sz="2400" dirty="0"/>
              <a:t>Recall: 			</a:t>
            </a:r>
            <a:r>
              <a:rPr lang="en-US" sz="2400" dirty="0">
                <a:sym typeface="Wingdings"/>
              </a:rPr>
              <a:t>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>
                <a:sym typeface="Wingdings"/>
              </a:rPr>
              <a:t>Hence, solution: </a:t>
            </a:r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98" y="3160677"/>
            <a:ext cx="4146302" cy="57312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402" y="5736334"/>
            <a:ext cx="1387692" cy="808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E2821-7087-354C-BA67-051DC196866F}"/>
              </a:ext>
            </a:extLst>
          </p:cNvPr>
          <p:cNvSpPr txBox="1"/>
          <p:nvPr/>
        </p:nvSpPr>
        <p:spPr>
          <a:xfrm>
            <a:off x="5315565" y="5848290"/>
            <a:ext cx="4361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direction = steepest direction!</a:t>
            </a:r>
          </a:p>
        </p:txBody>
      </p:sp>
      <p:pic>
        <p:nvPicPr>
          <p:cNvPr id="13" name="Picture 2" descr="C:\Users\Dan\Dropbox\Office\CS 188\Ketrina Art\CSPs 2\HillClimbing.png">
            <a:extLst>
              <a:ext uri="{FF2B5EF4-FFF2-40B4-BE49-F238E27FC236}">
                <a16:creationId xmlns:a16="http://schemas.microsoft.com/office/drawing/2014/main" id="{0A965478-172C-6B49-A5DB-ED20F3C0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37241" y="1032824"/>
            <a:ext cx="3102359" cy="193897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8568C5-E754-344A-8E6B-DC29830A2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365" y="1729845"/>
            <a:ext cx="4279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F90CD-52CB-EA43-B41E-1CF26D63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370" y="3992205"/>
            <a:ext cx="3471841" cy="50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586EA5-0916-B74B-BEF3-DD3F4E004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750" y="5805787"/>
            <a:ext cx="1304725" cy="59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8E2B1E-92A9-7F44-A70A-291678C61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6384" y="4894973"/>
            <a:ext cx="1206513" cy="591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2BFBDD-8039-D54A-9645-96FF794D9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8159" y="4953000"/>
            <a:ext cx="1561368" cy="5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in n dimensions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72111"/>
            <a:ext cx="2489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80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Procedure: Gradient Ascent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3400" y="1625601"/>
            <a:ext cx="5994400" cy="2260599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8800"/>
            <a:ext cx="317500" cy="2159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066800" y="4419600"/>
            <a:ext cx="10744200" cy="22605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    : learning rate --- tweaking parameter that needs to be chosen carefully</a:t>
            </a:r>
          </a:p>
          <a:p>
            <a:r>
              <a:rPr lang="en-US" dirty="0"/>
              <a:t>How? Try multiple choices</a:t>
            </a:r>
          </a:p>
          <a:p>
            <a:pPr lvl="1"/>
            <a:r>
              <a:rPr lang="en-US" dirty="0"/>
              <a:t>Crude rule of thumb: update changes       about 0.1 – 1 %</a:t>
            </a:r>
          </a:p>
          <a:p>
            <a:pPr lvl="1"/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9" y="4641550"/>
            <a:ext cx="279400" cy="215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248400"/>
            <a:ext cx="317500" cy="21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D6A00-8240-2646-86E9-426A92ED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0" y="2971800"/>
            <a:ext cx="3924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Batch Gradient Ascent on the Log Likelihood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4" y="1371600"/>
            <a:ext cx="7400636" cy="90054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F2E8DF6-60AE-A94D-A2B7-30DBD07589A5}"/>
              </a:ext>
            </a:extLst>
          </p:cNvPr>
          <p:cNvSpPr/>
          <p:nvPr/>
        </p:nvSpPr>
        <p:spPr>
          <a:xfrm rot="16200000">
            <a:off x="7901160" y="549535"/>
            <a:ext cx="342900" cy="395321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27340-688C-BB47-8E82-C439C992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920908"/>
            <a:ext cx="889000" cy="469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D1863-7187-9F45-855D-460B7F96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3962400"/>
            <a:ext cx="6324600" cy="2260599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69FB3E6-3B02-3448-91B5-5A8CA39D0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114800"/>
            <a:ext cx="317500" cy="21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B085D-3AB2-A140-89C4-7EF927B3E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74" y="5275547"/>
            <a:ext cx="5429226" cy="7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Stochastic Gradient Ascent on the Log Likelihood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4" y="1371600"/>
            <a:ext cx="7400636" cy="90054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D1863-7187-9F45-855D-460B7F96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3657600"/>
            <a:ext cx="6629400" cy="2514600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r>
              <a:rPr lang="is-IS" sz="2400" dirty="0">
                <a:latin typeface="Courier" pitchFamily="2" charset="0"/>
              </a:rPr>
              <a:t>pick random j</a:t>
            </a:r>
          </a:p>
          <a:p>
            <a:pPr lvl="1"/>
            <a:endParaRPr lang="en-US" sz="2400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69FB3E6-3B02-3448-91B5-5A8CA39D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32" y="3842327"/>
            <a:ext cx="288636" cy="19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A7CCA-32DB-C241-BECB-F5EDB051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339877"/>
            <a:ext cx="5436859" cy="451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4DD82-AD13-E043-B4EE-872F14DB2407}"/>
              </a:ext>
            </a:extLst>
          </p:cNvPr>
          <p:cNvSpPr txBox="1"/>
          <p:nvPr/>
        </p:nvSpPr>
        <p:spPr>
          <a:xfrm>
            <a:off x="1600200" y="25146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once gradient on one training example has been computed, might as well incorporate before computing next one</a:t>
            </a:r>
          </a:p>
        </p:txBody>
      </p:sp>
    </p:spTree>
    <p:extLst>
      <p:ext uri="{BB962C8B-B14F-4D97-AF65-F5344CB8AC3E}">
        <p14:creationId xmlns:p14="http://schemas.microsoft.com/office/powerpoint/2010/main" val="29824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</a:t>
            </a:r>
            <a:r>
              <a:rPr lang="en-US" dirty="0" err="1"/>
              <a:t>Perceptron</a:t>
            </a:r>
            <a:endParaRPr lang="en-US" dirty="0"/>
          </a:p>
        </p:txBody>
      </p:sp>
      <p:pic>
        <p:nvPicPr>
          <p:cNvPr id="95234" name="Picture 2" descr="C:\Users\Dan\Dropbox\Office\CS 188\Ketrina Art\Perceptron\Lecture21-Perceptr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6429" y="1447800"/>
            <a:ext cx="7901971" cy="47617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Gradient Ascent on the Log Likelihood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4" y="1371600"/>
            <a:ext cx="7400636" cy="90054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D1863-7187-9F45-855D-460B7F96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3657600"/>
            <a:ext cx="8763000" cy="2514600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r>
              <a:rPr lang="is-IS" sz="2400" dirty="0">
                <a:latin typeface="Courier" pitchFamily="2" charset="0"/>
              </a:rPr>
              <a:t>pick random subset of training examples J</a:t>
            </a:r>
          </a:p>
          <a:p>
            <a:pPr lvl="1"/>
            <a:endParaRPr lang="en-US" sz="2400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69FB3E6-3B02-3448-91B5-5A8CA39D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32" y="3842327"/>
            <a:ext cx="288636" cy="196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4DD82-AD13-E043-B4EE-872F14DB2407}"/>
              </a:ext>
            </a:extLst>
          </p:cNvPr>
          <p:cNvSpPr txBox="1"/>
          <p:nvPr/>
        </p:nvSpPr>
        <p:spPr>
          <a:xfrm>
            <a:off x="1600200" y="2514600"/>
            <a:ext cx="929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gradient over small set of training examples (=mini-batch) can be computed in parallel, might as well do that instead of a single 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7F8AD-0D2C-C449-BAD2-CEA914E09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24" y="5257800"/>
            <a:ext cx="5486476" cy="7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7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77F508-AA63-9F4B-9D5D-5A3BFD36B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286"/>
            <a:ext cx="11049001" cy="5486713"/>
          </a:xfrm>
        </p:spPr>
        <p:txBody>
          <a:bodyPr/>
          <a:lstStyle/>
          <a:p>
            <a:r>
              <a:rPr lang="en-US" dirty="0"/>
              <a:t>We’ll talk about that once we covered neural networks, which are a generalization of logistic regression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44E1D-2864-964B-B10F-B9B0DD32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computing all the derivatives?</a:t>
            </a:r>
          </a:p>
        </p:txBody>
      </p:sp>
    </p:spTree>
    <p:extLst>
      <p:ext uri="{BB962C8B-B14F-4D97-AF65-F5344CB8AC3E}">
        <p14:creationId xmlns:p14="http://schemas.microsoft.com/office/powerpoint/2010/main" val="1617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Architectures</a:t>
            </a:r>
          </a:p>
        </p:txBody>
      </p:sp>
      <p:pic>
        <p:nvPicPr>
          <p:cNvPr id="4" name="Picture 3" descr="NeuralNe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47800"/>
            <a:ext cx="6532779" cy="4751112"/>
          </a:xfrm>
          <a:prstGeom prst="rect">
            <a:avLst/>
          </a:prstGeom>
        </p:spPr>
      </p:pic>
      <p:sp>
        <p:nvSpPr>
          <p:cNvPr id="5" name="CustomShape 9">
            <a:extLst>
              <a:ext uri="{FF2B5EF4-FFF2-40B4-BE49-F238E27FC236}">
                <a16:creationId xmlns:a16="http://schemas.microsoft.com/office/drawing/2014/main" id="{CFE0CD16-BDF8-4432-9F06-C9C36F09E009}"/>
              </a:ext>
            </a:extLst>
          </p:cNvPr>
          <p:cNvSpPr/>
          <p:nvPr/>
        </p:nvSpPr>
        <p:spPr>
          <a:xfrm>
            <a:off x="182133" y="6379391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Brand new untested slides ahead – apologies for any typos/mistakes!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986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Manual Feature Design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sym typeface="Wingdings" panose="05000000000000000000" pitchFamily="2" charset="2"/>
              </a:rPr>
              <a:t>vs.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Deep Learning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4952880" y="1371600"/>
            <a:ext cx="685764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Manual feature design requires: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Domain-specific expertise</a:t>
            </a:r>
            <a:endParaRPr lang="en-US" sz="24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Domain-specific effort</a:t>
            </a:r>
            <a:endParaRPr lang="en-US" sz="24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What if we could learn the features, too?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8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Deep Learning</a:t>
            </a:r>
            <a:endParaRPr lang="en-US" sz="240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pic>
        <p:nvPicPr>
          <p:cNvPr id="225" name="Picture 4"/>
          <p:cNvPicPr/>
          <p:nvPr/>
        </p:nvPicPr>
        <p:blipFill>
          <a:blip r:embed="rId3"/>
          <a:stretch/>
        </p:blipFill>
        <p:spPr>
          <a:xfrm>
            <a:off x="533520" y="1371600"/>
            <a:ext cx="4119840" cy="522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char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char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Review: Perceptron</a:t>
            </a:r>
          </a:p>
        </p:txBody>
      </p:sp>
      <p:sp>
        <p:nvSpPr>
          <p:cNvPr id="227" name="CustomShape 2"/>
          <p:cNvSpPr/>
          <p:nvPr/>
        </p:nvSpPr>
        <p:spPr>
          <a:xfrm>
            <a:off x="5410440" y="15240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Line 3"/>
          <p:cNvSpPr/>
          <p:nvPr/>
        </p:nvSpPr>
        <p:spPr>
          <a:xfrm>
            <a:off x="4572360" y="1752600"/>
            <a:ext cx="8380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4"/>
          <p:cNvSpPr/>
          <p:nvPr/>
        </p:nvSpPr>
        <p:spPr>
          <a:xfrm>
            <a:off x="4572360" y="2133480"/>
            <a:ext cx="83808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5"/>
          <p:cNvSpPr/>
          <p:nvPr/>
        </p:nvSpPr>
        <p:spPr>
          <a:xfrm>
            <a:off x="4572360" y="2514360"/>
            <a:ext cx="838080" cy="36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6"/>
          <p:cNvSpPr/>
          <p:nvPr/>
        </p:nvSpPr>
        <p:spPr>
          <a:xfrm>
            <a:off x="4191480" y="16003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4191480" y="198120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4191480" y="236208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4724640" y="13717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0"/>
          <p:cNvSpPr/>
          <p:nvPr/>
        </p:nvSpPr>
        <p:spPr>
          <a:xfrm>
            <a:off x="4724640" y="1767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11"/>
          <p:cNvSpPr/>
          <p:nvPr/>
        </p:nvSpPr>
        <p:spPr>
          <a:xfrm>
            <a:off x="4724640" y="21334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2"/>
          <p:cNvSpPr/>
          <p:nvPr/>
        </p:nvSpPr>
        <p:spPr>
          <a:xfrm>
            <a:off x="6477480" y="18289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3"/>
          <p:cNvSpPr/>
          <p:nvPr/>
        </p:nvSpPr>
        <p:spPr>
          <a:xfrm>
            <a:off x="6096240" y="21334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14"/>
          <p:cNvSpPr/>
          <p:nvPr/>
        </p:nvSpPr>
        <p:spPr>
          <a:xfrm>
            <a:off x="7162920" y="2133480"/>
            <a:ext cx="38124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8A1DA952-A1F3-434E-8C44-578AFB663E7D}"/>
              </a:ext>
            </a:extLst>
          </p:cNvPr>
          <p:cNvSpPr/>
          <p:nvPr/>
        </p:nvSpPr>
        <p:spPr>
          <a:xfrm>
            <a:off x="7544160" y="1960680"/>
            <a:ext cx="3812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07A3D-F0F1-42C3-B311-F87C1E6F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342" y="3993741"/>
            <a:ext cx="5553075" cy="1247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Review: Perceptron with Sigmoid Activation</a:t>
            </a:r>
          </a:p>
        </p:txBody>
      </p:sp>
      <p:sp>
        <p:nvSpPr>
          <p:cNvPr id="227" name="CustomShape 2"/>
          <p:cNvSpPr/>
          <p:nvPr/>
        </p:nvSpPr>
        <p:spPr>
          <a:xfrm>
            <a:off x="5410440" y="15240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Line 3"/>
          <p:cNvSpPr/>
          <p:nvPr/>
        </p:nvSpPr>
        <p:spPr>
          <a:xfrm>
            <a:off x="4572360" y="1752600"/>
            <a:ext cx="8380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4"/>
          <p:cNvSpPr/>
          <p:nvPr/>
        </p:nvSpPr>
        <p:spPr>
          <a:xfrm>
            <a:off x="4572360" y="2133480"/>
            <a:ext cx="83808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5"/>
          <p:cNvSpPr/>
          <p:nvPr/>
        </p:nvSpPr>
        <p:spPr>
          <a:xfrm>
            <a:off x="4572360" y="2514360"/>
            <a:ext cx="838080" cy="36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6"/>
          <p:cNvSpPr/>
          <p:nvPr/>
        </p:nvSpPr>
        <p:spPr>
          <a:xfrm>
            <a:off x="4191480" y="16003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4191480" y="198120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4191480" y="236208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4724640" y="13717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0"/>
          <p:cNvSpPr/>
          <p:nvPr/>
        </p:nvSpPr>
        <p:spPr>
          <a:xfrm>
            <a:off x="4724640" y="1767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11"/>
          <p:cNvSpPr/>
          <p:nvPr/>
        </p:nvSpPr>
        <p:spPr>
          <a:xfrm>
            <a:off x="4724640" y="21334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3"/>
          <p:cNvSpPr/>
          <p:nvPr/>
        </p:nvSpPr>
        <p:spPr>
          <a:xfrm>
            <a:off x="6096240" y="21334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Line 14"/>
          <p:cNvSpPr/>
          <p:nvPr/>
        </p:nvSpPr>
        <p:spPr>
          <a:xfrm>
            <a:off x="7162920" y="2133480"/>
            <a:ext cx="38124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8A1DA952-A1F3-434E-8C44-578AFB663E7D}"/>
              </a:ext>
            </a:extLst>
          </p:cNvPr>
          <p:cNvSpPr/>
          <p:nvPr/>
        </p:nvSpPr>
        <p:spPr>
          <a:xfrm>
            <a:off x="7544160" y="1960680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32">
            <a:extLst>
              <a:ext uri="{FF2B5EF4-FFF2-40B4-BE49-F238E27FC236}">
                <a16:creationId xmlns:a16="http://schemas.microsoft.com/office/drawing/2014/main" id="{C211C075-7E7F-444B-A65F-33BD08EA5D22}"/>
              </a:ext>
            </a:extLst>
          </p:cNvPr>
          <p:cNvSpPr/>
          <p:nvPr/>
        </p:nvSpPr>
        <p:spPr>
          <a:xfrm>
            <a:off x="6476760" y="1801995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44">
            <a:extLst>
              <a:ext uri="{FF2B5EF4-FFF2-40B4-BE49-F238E27FC236}">
                <a16:creationId xmlns:a16="http://schemas.microsoft.com/office/drawing/2014/main" id="{E65EE3D3-C965-4DFB-9FCC-1FD08FADE36D}"/>
              </a:ext>
            </a:extLst>
          </p:cNvPr>
          <p:cNvSpPr/>
          <p:nvPr/>
        </p:nvSpPr>
        <p:spPr>
          <a:xfrm>
            <a:off x="6476760" y="1801995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45">
            <a:extLst>
              <a:ext uri="{FF2B5EF4-FFF2-40B4-BE49-F238E27FC236}">
                <a16:creationId xmlns:a16="http://schemas.microsoft.com/office/drawing/2014/main" id="{3EC8D58D-D387-4E4C-A878-8F856F6AF65C}"/>
              </a:ext>
            </a:extLst>
          </p:cNvPr>
          <p:cNvSpPr/>
          <p:nvPr/>
        </p:nvSpPr>
        <p:spPr>
          <a:xfrm>
            <a:off x="6476760" y="2249115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" name="CustomShape 46">
            <a:extLst>
              <a:ext uri="{FF2B5EF4-FFF2-40B4-BE49-F238E27FC236}">
                <a16:creationId xmlns:a16="http://schemas.microsoft.com/office/drawing/2014/main" id="{7484C886-81A9-4168-A5A4-F6E71963EA82}"/>
              </a:ext>
            </a:extLst>
          </p:cNvPr>
          <p:cNvSpPr/>
          <p:nvPr/>
        </p:nvSpPr>
        <p:spPr>
          <a:xfrm flipV="1">
            <a:off x="6785280" y="2005755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" name="CustomShape 47">
            <a:extLst>
              <a:ext uri="{FF2B5EF4-FFF2-40B4-BE49-F238E27FC236}">
                <a16:creationId xmlns:a16="http://schemas.microsoft.com/office/drawing/2014/main" id="{32D1D3DE-329D-4518-A445-DB275ACEBC9F}"/>
              </a:ext>
            </a:extLst>
          </p:cNvPr>
          <p:cNvSpPr/>
          <p:nvPr/>
        </p:nvSpPr>
        <p:spPr>
          <a:xfrm>
            <a:off x="6488640" y="2133195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7CE17-C82D-4B93-9A6C-361256DA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31" y="3817872"/>
            <a:ext cx="46863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804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Line 2"/>
          <p:cNvSpPr/>
          <p:nvPr/>
        </p:nvSpPr>
        <p:spPr>
          <a:xfrm flipV="1">
            <a:off x="6172080" y="2792880"/>
            <a:ext cx="2716684" cy="61020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2-Neuron Neural Network</a:t>
            </a:r>
          </a:p>
        </p:txBody>
      </p:sp>
      <p:sp>
        <p:nvSpPr>
          <p:cNvPr id="397" name="CustomShape 8"/>
          <p:cNvSpPr/>
          <p:nvPr/>
        </p:nvSpPr>
        <p:spPr>
          <a:xfrm>
            <a:off x="1142520" y="172202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142520" y="25601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142520" y="34745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4419600" y="27936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Line 17"/>
          <p:cNvSpPr/>
          <p:nvPr/>
        </p:nvSpPr>
        <p:spPr>
          <a:xfrm>
            <a:off x="1534920" y="1945080"/>
            <a:ext cx="2884680" cy="107676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8"/>
          <p:cNvSpPr/>
          <p:nvPr/>
        </p:nvSpPr>
        <p:spPr>
          <a:xfrm>
            <a:off x="1523040" y="3630600"/>
            <a:ext cx="2879280" cy="143062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Line 19"/>
          <p:cNvSpPr/>
          <p:nvPr/>
        </p:nvSpPr>
        <p:spPr>
          <a:xfrm>
            <a:off x="1523040" y="2696902"/>
            <a:ext cx="2879280" cy="765916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733800" y="24886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3733800" y="29718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3733800" y="3429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4"/>
          <p:cNvSpPr/>
          <p:nvPr/>
        </p:nvSpPr>
        <p:spPr>
          <a:xfrm>
            <a:off x="5105400" y="34030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5"/>
          <p:cNvSpPr/>
          <p:nvPr/>
        </p:nvSpPr>
        <p:spPr>
          <a:xfrm>
            <a:off x="4419600" y="11934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534920" y="1421640"/>
            <a:ext cx="2884680" cy="502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534920" y="1802880"/>
            <a:ext cx="2884680" cy="88704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534920" y="2183760"/>
            <a:ext cx="2884680" cy="14468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733800" y="1117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733800" y="1553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733800" y="201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05400" y="18028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8906044" y="194508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172080" y="1802880"/>
            <a:ext cx="2725684" cy="6850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6"/>
          <p:cNvSpPr/>
          <p:nvPr/>
        </p:nvSpPr>
        <p:spPr>
          <a:xfrm>
            <a:off x="7544040" y="1802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7"/>
          <p:cNvSpPr/>
          <p:nvPr/>
        </p:nvSpPr>
        <p:spPr>
          <a:xfrm>
            <a:off x="7620000" y="264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9"/>
          <p:cNvSpPr/>
          <p:nvPr/>
        </p:nvSpPr>
        <p:spPr>
          <a:xfrm>
            <a:off x="9972364" y="226850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591484" y="2560102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658164" y="2559742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4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486640" y="1945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795160" y="170172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498520" y="182916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7" name="CustomShape 48"/>
          <p:cNvSpPr/>
          <p:nvPr/>
        </p:nvSpPr>
        <p:spPr>
          <a:xfrm>
            <a:off x="5486640" y="34689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49"/>
          <p:cNvSpPr/>
          <p:nvPr/>
        </p:nvSpPr>
        <p:spPr>
          <a:xfrm flipV="1">
            <a:off x="5795160" y="32259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9" name="CustomShape 50"/>
          <p:cNvSpPr/>
          <p:nvPr/>
        </p:nvSpPr>
        <p:spPr>
          <a:xfrm>
            <a:off x="5498520" y="33706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9972364" y="2625982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280884" y="2382622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9984244" y="2501062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" name="CustomShape 9">
            <a:extLst>
              <a:ext uri="{FF2B5EF4-FFF2-40B4-BE49-F238E27FC236}">
                <a16:creationId xmlns:a16="http://schemas.microsoft.com/office/drawing/2014/main" id="{8E61BC67-657A-4981-B7C4-7732D70FACC3}"/>
              </a:ext>
            </a:extLst>
          </p:cNvPr>
          <p:cNvSpPr/>
          <p:nvPr/>
        </p:nvSpPr>
        <p:spPr>
          <a:xfrm>
            <a:off x="11064084" y="2365882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Line 2"/>
          <p:cNvSpPr/>
          <p:nvPr/>
        </p:nvSpPr>
        <p:spPr>
          <a:xfrm flipV="1">
            <a:off x="6172080" y="2792880"/>
            <a:ext cx="2716684" cy="61020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2-Neuron Neural Network</a:t>
            </a:r>
          </a:p>
        </p:txBody>
      </p:sp>
      <p:sp>
        <p:nvSpPr>
          <p:cNvPr id="397" name="CustomShape 8"/>
          <p:cNvSpPr/>
          <p:nvPr/>
        </p:nvSpPr>
        <p:spPr>
          <a:xfrm>
            <a:off x="1142520" y="172202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142520" y="25601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142520" y="34745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4419600" y="27936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Line 17"/>
          <p:cNvSpPr/>
          <p:nvPr/>
        </p:nvSpPr>
        <p:spPr>
          <a:xfrm>
            <a:off x="1534920" y="1945080"/>
            <a:ext cx="2884680" cy="107676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733800" y="24886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4"/>
          <p:cNvSpPr/>
          <p:nvPr/>
        </p:nvSpPr>
        <p:spPr>
          <a:xfrm>
            <a:off x="5105400" y="34030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5"/>
          <p:cNvSpPr/>
          <p:nvPr/>
        </p:nvSpPr>
        <p:spPr>
          <a:xfrm>
            <a:off x="4419600" y="11934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534920" y="1421640"/>
            <a:ext cx="2884680" cy="502920"/>
          </a:xfrm>
          <a:prstGeom prst="line">
            <a:avLst/>
          </a:prstGeom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534920" y="1802880"/>
            <a:ext cx="2884680" cy="887040"/>
          </a:xfrm>
          <a:prstGeom prst="line">
            <a:avLst/>
          </a:prstGeom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534920" y="2183760"/>
            <a:ext cx="2884680" cy="1446840"/>
          </a:xfrm>
          <a:prstGeom prst="line">
            <a:avLst/>
          </a:prstGeom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733800" y="1117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733800" y="1553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733800" y="201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05400" y="18028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8906044" y="194508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172080" y="1802880"/>
            <a:ext cx="2725684" cy="6850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6"/>
          <p:cNvSpPr/>
          <p:nvPr/>
        </p:nvSpPr>
        <p:spPr>
          <a:xfrm>
            <a:off x="7544040" y="1802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7"/>
          <p:cNvSpPr/>
          <p:nvPr/>
        </p:nvSpPr>
        <p:spPr>
          <a:xfrm>
            <a:off x="7620000" y="264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9"/>
          <p:cNvSpPr/>
          <p:nvPr/>
        </p:nvSpPr>
        <p:spPr>
          <a:xfrm>
            <a:off x="9972364" y="226850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591484" y="2560102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658164" y="2559742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4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486640" y="1945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795160" y="170172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498520" y="182916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7" name="CustomShape 48"/>
          <p:cNvSpPr/>
          <p:nvPr/>
        </p:nvSpPr>
        <p:spPr>
          <a:xfrm>
            <a:off x="5486640" y="34689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49"/>
          <p:cNvSpPr/>
          <p:nvPr/>
        </p:nvSpPr>
        <p:spPr>
          <a:xfrm flipV="1">
            <a:off x="5795160" y="32259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9" name="CustomShape 50"/>
          <p:cNvSpPr/>
          <p:nvPr/>
        </p:nvSpPr>
        <p:spPr>
          <a:xfrm>
            <a:off x="5498520" y="33706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9972364" y="2625982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280884" y="2382622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9984244" y="2501062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" name="CustomShape 9">
            <a:extLst>
              <a:ext uri="{FF2B5EF4-FFF2-40B4-BE49-F238E27FC236}">
                <a16:creationId xmlns:a16="http://schemas.microsoft.com/office/drawing/2014/main" id="{8E61BC67-657A-4981-B7C4-7732D70FACC3}"/>
              </a:ext>
            </a:extLst>
          </p:cNvPr>
          <p:cNvSpPr/>
          <p:nvPr/>
        </p:nvSpPr>
        <p:spPr>
          <a:xfrm>
            <a:off x="11064084" y="2365882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Line 41">
            <a:extLst>
              <a:ext uri="{FF2B5EF4-FFF2-40B4-BE49-F238E27FC236}">
                <a16:creationId xmlns:a16="http://schemas.microsoft.com/office/drawing/2014/main" id="{B7E93679-809C-44DF-9F15-103C81983968}"/>
              </a:ext>
            </a:extLst>
          </p:cNvPr>
          <p:cNvSpPr/>
          <p:nvPr/>
        </p:nvSpPr>
        <p:spPr>
          <a:xfrm>
            <a:off x="6172800" y="1608273"/>
            <a:ext cx="380880" cy="360"/>
          </a:xfrm>
          <a:prstGeom prst="line">
            <a:avLst/>
          </a:prstGeom>
          <a:ln w="507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D730A9C1-5EEC-4305-BF3B-265968DF1F1C}"/>
              </a:ext>
            </a:extLst>
          </p:cNvPr>
          <p:cNvSpPr/>
          <p:nvPr/>
        </p:nvSpPr>
        <p:spPr>
          <a:xfrm>
            <a:off x="6514899" y="1427760"/>
            <a:ext cx="23623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" name="Line 18">
            <a:extLst>
              <a:ext uri="{FF2B5EF4-FFF2-40B4-BE49-F238E27FC236}">
                <a16:creationId xmlns:a16="http://schemas.microsoft.com/office/drawing/2014/main" id="{AF63884E-B529-4E55-B48C-26539E4CDF6D}"/>
              </a:ext>
            </a:extLst>
          </p:cNvPr>
          <p:cNvSpPr/>
          <p:nvPr/>
        </p:nvSpPr>
        <p:spPr>
          <a:xfrm>
            <a:off x="1523040" y="3630600"/>
            <a:ext cx="2879280" cy="143062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Line 19">
            <a:extLst>
              <a:ext uri="{FF2B5EF4-FFF2-40B4-BE49-F238E27FC236}">
                <a16:creationId xmlns:a16="http://schemas.microsoft.com/office/drawing/2014/main" id="{6D6EA8F1-879E-4D59-80A2-95E592333FC1}"/>
              </a:ext>
            </a:extLst>
          </p:cNvPr>
          <p:cNvSpPr/>
          <p:nvPr/>
        </p:nvSpPr>
        <p:spPr>
          <a:xfrm>
            <a:off x="1523040" y="2696902"/>
            <a:ext cx="2879280" cy="765916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21">
            <a:extLst>
              <a:ext uri="{FF2B5EF4-FFF2-40B4-BE49-F238E27FC236}">
                <a16:creationId xmlns:a16="http://schemas.microsoft.com/office/drawing/2014/main" id="{A68E3FB6-F4AC-4059-AACB-042567FBD63C}"/>
              </a:ext>
            </a:extLst>
          </p:cNvPr>
          <p:cNvSpPr/>
          <p:nvPr/>
        </p:nvSpPr>
        <p:spPr>
          <a:xfrm>
            <a:off x="3733800" y="29718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22">
            <a:extLst>
              <a:ext uri="{FF2B5EF4-FFF2-40B4-BE49-F238E27FC236}">
                <a16:creationId xmlns:a16="http://schemas.microsoft.com/office/drawing/2014/main" id="{556B0C40-32A7-42B1-8773-7D52A1155EE2}"/>
              </a:ext>
            </a:extLst>
          </p:cNvPr>
          <p:cNvSpPr/>
          <p:nvPr/>
        </p:nvSpPr>
        <p:spPr>
          <a:xfrm>
            <a:off x="3733800" y="3429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7F69A-9E03-46DF-9218-E311D64D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43" y="4478835"/>
            <a:ext cx="82962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616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Line 2"/>
          <p:cNvSpPr/>
          <p:nvPr/>
        </p:nvSpPr>
        <p:spPr>
          <a:xfrm flipV="1">
            <a:off x="6172080" y="2792880"/>
            <a:ext cx="2716684" cy="61020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2-Neuron Neural Network</a:t>
            </a:r>
          </a:p>
        </p:txBody>
      </p:sp>
      <p:sp>
        <p:nvSpPr>
          <p:cNvPr id="397" name="CustomShape 8"/>
          <p:cNvSpPr/>
          <p:nvPr/>
        </p:nvSpPr>
        <p:spPr>
          <a:xfrm>
            <a:off x="1142520" y="172202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142520" y="25601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142520" y="34745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4419600" y="27936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Line 17"/>
          <p:cNvSpPr/>
          <p:nvPr/>
        </p:nvSpPr>
        <p:spPr>
          <a:xfrm>
            <a:off x="1534920" y="1945080"/>
            <a:ext cx="2884680" cy="1076760"/>
          </a:xfrm>
          <a:prstGeom prst="line">
            <a:avLst/>
          </a:prstGeom>
          <a:ln w="6660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8"/>
          <p:cNvSpPr/>
          <p:nvPr/>
        </p:nvSpPr>
        <p:spPr>
          <a:xfrm>
            <a:off x="1523040" y="3630600"/>
            <a:ext cx="2879280" cy="143062"/>
          </a:xfrm>
          <a:prstGeom prst="line">
            <a:avLst/>
          </a:prstGeom>
          <a:ln w="1260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Line 19"/>
          <p:cNvSpPr/>
          <p:nvPr/>
        </p:nvSpPr>
        <p:spPr>
          <a:xfrm>
            <a:off x="1523040" y="2696902"/>
            <a:ext cx="2879280" cy="765916"/>
          </a:xfrm>
          <a:prstGeom prst="line">
            <a:avLst/>
          </a:prstGeom>
          <a:ln w="7632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733800" y="24886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3733800" y="29718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3733800" y="3429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32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4"/>
          <p:cNvSpPr/>
          <p:nvPr/>
        </p:nvSpPr>
        <p:spPr>
          <a:xfrm>
            <a:off x="5105400" y="34030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5"/>
          <p:cNvSpPr/>
          <p:nvPr/>
        </p:nvSpPr>
        <p:spPr>
          <a:xfrm>
            <a:off x="4419600" y="11934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534920" y="1421640"/>
            <a:ext cx="2884680" cy="502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534920" y="1802880"/>
            <a:ext cx="2884680" cy="88704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534920" y="2183760"/>
            <a:ext cx="2884680" cy="14468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733800" y="1117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733800" y="1553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733800" y="201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05400" y="18028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8906044" y="194508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172080" y="1802880"/>
            <a:ext cx="2725684" cy="6850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6"/>
          <p:cNvSpPr/>
          <p:nvPr/>
        </p:nvSpPr>
        <p:spPr>
          <a:xfrm>
            <a:off x="7544040" y="1802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7"/>
          <p:cNvSpPr/>
          <p:nvPr/>
        </p:nvSpPr>
        <p:spPr>
          <a:xfrm>
            <a:off x="7620000" y="264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9"/>
          <p:cNvSpPr/>
          <p:nvPr/>
        </p:nvSpPr>
        <p:spPr>
          <a:xfrm>
            <a:off x="9972364" y="226850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591484" y="2560102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658164" y="2559742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4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486640" y="1945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795160" y="170172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498520" y="182916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7" name="CustomShape 48"/>
          <p:cNvSpPr/>
          <p:nvPr/>
        </p:nvSpPr>
        <p:spPr>
          <a:xfrm>
            <a:off x="5486640" y="34689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49"/>
          <p:cNvSpPr/>
          <p:nvPr/>
        </p:nvSpPr>
        <p:spPr>
          <a:xfrm flipV="1">
            <a:off x="5795160" y="32259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9" name="CustomShape 50"/>
          <p:cNvSpPr/>
          <p:nvPr/>
        </p:nvSpPr>
        <p:spPr>
          <a:xfrm>
            <a:off x="5498520" y="33706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9972364" y="2625982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280884" y="2382622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9984244" y="2501062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" name="CustomShape 9">
            <a:extLst>
              <a:ext uri="{FF2B5EF4-FFF2-40B4-BE49-F238E27FC236}">
                <a16:creationId xmlns:a16="http://schemas.microsoft.com/office/drawing/2014/main" id="{8E61BC67-657A-4981-B7C4-7732D70FACC3}"/>
              </a:ext>
            </a:extLst>
          </p:cNvPr>
          <p:cNvSpPr/>
          <p:nvPr/>
        </p:nvSpPr>
        <p:spPr>
          <a:xfrm>
            <a:off x="11064084" y="2365882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Line 41">
            <a:extLst>
              <a:ext uri="{FF2B5EF4-FFF2-40B4-BE49-F238E27FC236}">
                <a16:creationId xmlns:a16="http://schemas.microsoft.com/office/drawing/2014/main" id="{E13B7344-EE32-4EF8-ABEB-145720B0B72A}"/>
              </a:ext>
            </a:extLst>
          </p:cNvPr>
          <p:cNvSpPr/>
          <p:nvPr/>
        </p:nvSpPr>
        <p:spPr>
          <a:xfrm>
            <a:off x="6172800" y="1608273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A980F368-67A0-47FA-8535-BA084D4D57C1}"/>
              </a:ext>
            </a:extLst>
          </p:cNvPr>
          <p:cNvSpPr/>
          <p:nvPr/>
        </p:nvSpPr>
        <p:spPr>
          <a:xfrm>
            <a:off x="6514899" y="1427760"/>
            <a:ext cx="23623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" name="Line 41">
            <a:extLst>
              <a:ext uri="{FF2B5EF4-FFF2-40B4-BE49-F238E27FC236}">
                <a16:creationId xmlns:a16="http://schemas.microsoft.com/office/drawing/2014/main" id="{F94110AC-28E5-4888-9F5E-2034C4E30FAA}"/>
              </a:ext>
            </a:extLst>
          </p:cNvPr>
          <p:cNvSpPr/>
          <p:nvPr/>
        </p:nvSpPr>
        <p:spPr>
          <a:xfrm>
            <a:off x="6167760" y="3554640"/>
            <a:ext cx="380880" cy="360"/>
          </a:xfrm>
          <a:prstGeom prst="line">
            <a:avLst/>
          </a:prstGeom>
          <a:ln w="507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9">
            <a:extLst>
              <a:ext uri="{FF2B5EF4-FFF2-40B4-BE49-F238E27FC236}">
                <a16:creationId xmlns:a16="http://schemas.microsoft.com/office/drawing/2014/main" id="{E726D182-499F-4CD8-B2B0-6E21EF08DCC6}"/>
              </a:ext>
            </a:extLst>
          </p:cNvPr>
          <p:cNvSpPr/>
          <p:nvPr/>
        </p:nvSpPr>
        <p:spPr>
          <a:xfrm>
            <a:off x="6509859" y="3374127"/>
            <a:ext cx="23623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BA25266-3530-49E7-BA6B-B42998618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67" y="4469902"/>
            <a:ext cx="84296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892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Line 2"/>
          <p:cNvSpPr/>
          <p:nvPr/>
        </p:nvSpPr>
        <p:spPr>
          <a:xfrm flipV="1">
            <a:off x="6172080" y="2792880"/>
            <a:ext cx="2716684" cy="610200"/>
          </a:xfrm>
          <a:prstGeom prst="line">
            <a:avLst/>
          </a:prstGeom>
          <a:ln w="126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2-Neuron Neural Network</a:t>
            </a:r>
          </a:p>
        </p:txBody>
      </p:sp>
      <p:sp>
        <p:nvSpPr>
          <p:cNvPr id="397" name="CustomShape 8"/>
          <p:cNvSpPr/>
          <p:nvPr/>
        </p:nvSpPr>
        <p:spPr>
          <a:xfrm>
            <a:off x="1142520" y="172202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142520" y="25601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142520" y="34745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4419600" y="27936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Line 17"/>
          <p:cNvSpPr/>
          <p:nvPr/>
        </p:nvSpPr>
        <p:spPr>
          <a:xfrm>
            <a:off x="1534920" y="1945080"/>
            <a:ext cx="2884680" cy="107676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8"/>
          <p:cNvSpPr/>
          <p:nvPr/>
        </p:nvSpPr>
        <p:spPr>
          <a:xfrm>
            <a:off x="1523040" y="3630600"/>
            <a:ext cx="2879280" cy="143062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Line 19"/>
          <p:cNvSpPr/>
          <p:nvPr/>
        </p:nvSpPr>
        <p:spPr>
          <a:xfrm>
            <a:off x="1523040" y="2696902"/>
            <a:ext cx="2879280" cy="765916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733800" y="24886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3733800" y="29718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3733800" y="3429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4"/>
          <p:cNvSpPr/>
          <p:nvPr/>
        </p:nvSpPr>
        <p:spPr>
          <a:xfrm>
            <a:off x="5105400" y="34030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5"/>
          <p:cNvSpPr/>
          <p:nvPr/>
        </p:nvSpPr>
        <p:spPr>
          <a:xfrm>
            <a:off x="4419600" y="11934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534920" y="1421640"/>
            <a:ext cx="2884680" cy="502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534920" y="1802880"/>
            <a:ext cx="2884680" cy="88704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534920" y="2183760"/>
            <a:ext cx="2884680" cy="14468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733800" y="1117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733800" y="1553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733800" y="201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05400" y="18028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8906044" y="194508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172080" y="1802880"/>
            <a:ext cx="2725684" cy="685080"/>
          </a:xfrm>
          <a:prstGeom prst="line">
            <a:avLst/>
          </a:prstGeom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6"/>
          <p:cNvSpPr/>
          <p:nvPr/>
        </p:nvSpPr>
        <p:spPr>
          <a:xfrm>
            <a:off x="7544040" y="1802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7"/>
          <p:cNvSpPr/>
          <p:nvPr/>
        </p:nvSpPr>
        <p:spPr>
          <a:xfrm>
            <a:off x="7620000" y="264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9"/>
          <p:cNvSpPr/>
          <p:nvPr/>
        </p:nvSpPr>
        <p:spPr>
          <a:xfrm>
            <a:off x="9972364" y="226850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591484" y="2560102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658164" y="2559742"/>
            <a:ext cx="380880" cy="360"/>
          </a:xfrm>
          <a:prstGeom prst="line">
            <a:avLst/>
          </a:prstGeom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4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486640" y="1945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795160" y="170172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498520" y="182916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7" name="CustomShape 48"/>
          <p:cNvSpPr/>
          <p:nvPr/>
        </p:nvSpPr>
        <p:spPr>
          <a:xfrm>
            <a:off x="5486640" y="34689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49"/>
          <p:cNvSpPr/>
          <p:nvPr/>
        </p:nvSpPr>
        <p:spPr>
          <a:xfrm flipV="1">
            <a:off x="5795160" y="32259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9" name="CustomShape 50"/>
          <p:cNvSpPr/>
          <p:nvPr/>
        </p:nvSpPr>
        <p:spPr>
          <a:xfrm>
            <a:off x="5498520" y="33706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9972364" y="2625982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280884" y="2382622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9984244" y="2501062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" name="CustomShape 9">
            <a:extLst>
              <a:ext uri="{FF2B5EF4-FFF2-40B4-BE49-F238E27FC236}">
                <a16:creationId xmlns:a16="http://schemas.microsoft.com/office/drawing/2014/main" id="{8E61BC67-657A-4981-B7C4-7732D70FACC3}"/>
              </a:ext>
            </a:extLst>
          </p:cNvPr>
          <p:cNvSpPr/>
          <p:nvPr/>
        </p:nvSpPr>
        <p:spPr>
          <a:xfrm>
            <a:off x="11064084" y="2365882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Line 41">
            <a:extLst>
              <a:ext uri="{FF2B5EF4-FFF2-40B4-BE49-F238E27FC236}">
                <a16:creationId xmlns:a16="http://schemas.microsoft.com/office/drawing/2014/main" id="{96E9B459-F157-4C07-A782-012865E07AF7}"/>
              </a:ext>
            </a:extLst>
          </p:cNvPr>
          <p:cNvSpPr/>
          <p:nvPr/>
        </p:nvSpPr>
        <p:spPr>
          <a:xfrm>
            <a:off x="6172800" y="1608273"/>
            <a:ext cx="380880" cy="360"/>
          </a:xfrm>
          <a:prstGeom prst="line">
            <a:avLst/>
          </a:prstGeom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A9ED53D0-7836-44E3-AD80-528B7D554ECB}"/>
              </a:ext>
            </a:extLst>
          </p:cNvPr>
          <p:cNvSpPr/>
          <p:nvPr/>
        </p:nvSpPr>
        <p:spPr>
          <a:xfrm>
            <a:off x="6514899" y="1427760"/>
            <a:ext cx="23623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4B8F38CB-B47E-4CB5-A58F-4DADD75E84DA}"/>
              </a:ext>
            </a:extLst>
          </p:cNvPr>
          <p:cNvSpPr/>
          <p:nvPr/>
        </p:nvSpPr>
        <p:spPr>
          <a:xfrm>
            <a:off x="6167760" y="3554640"/>
            <a:ext cx="380880" cy="360"/>
          </a:xfrm>
          <a:prstGeom prst="line">
            <a:avLst/>
          </a:prstGeom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9">
            <a:extLst>
              <a:ext uri="{FF2B5EF4-FFF2-40B4-BE49-F238E27FC236}">
                <a16:creationId xmlns:a16="http://schemas.microsoft.com/office/drawing/2014/main" id="{403B90C9-FD51-4192-B70F-05D86DB294A3}"/>
              </a:ext>
            </a:extLst>
          </p:cNvPr>
          <p:cNvSpPr/>
          <p:nvPr/>
        </p:nvSpPr>
        <p:spPr>
          <a:xfrm>
            <a:off x="6509859" y="3374127"/>
            <a:ext cx="23623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2678-21CC-4486-B1F0-270DB552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720" y="4693912"/>
            <a:ext cx="37719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71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Deterministic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E1A8A9-C36E-384E-8DC0-17099DCA34D9}"/>
              </a:ext>
            </a:extLst>
          </p:cNvPr>
          <p:cNvSpPr txBox="1"/>
          <p:nvPr/>
        </p:nvSpPr>
        <p:spPr>
          <a:xfrm>
            <a:off x="3106757" y="1251061"/>
            <a:ext cx="556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Even the best linear boundary makes at least one mistake</a:t>
            </a:r>
          </a:p>
        </p:txBody>
      </p:sp>
    </p:spTree>
    <p:extLst>
      <p:ext uri="{BB962C8B-B14F-4D97-AF65-F5344CB8AC3E}">
        <p14:creationId xmlns:p14="http://schemas.microsoft.com/office/powerpoint/2010/main" val="64684154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Line 2"/>
          <p:cNvSpPr/>
          <p:nvPr/>
        </p:nvSpPr>
        <p:spPr>
          <a:xfrm flipV="1">
            <a:off x="6172080" y="2792880"/>
            <a:ext cx="2716684" cy="61020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2-Neuron Neural Network</a:t>
            </a:r>
          </a:p>
        </p:txBody>
      </p:sp>
      <p:sp>
        <p:nvSpPr>
          <p:cNvPr id="397" name="CustomShape 8"/>
          <p:cNvSpPr/>
          <p:nvPr/>
        </p:nvSpPr>
        <p:spPr>
          <a:xfrm>
            <a:off x="1142520" y="172202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142520" y="25601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142520" y="3474502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4419600" y="27936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Line 17"/>
          <p:cNvSpPr/>
          <p:nvPr/>
        </p:nvSpPr>
        <p:spPr>
          <a:xfrm>
            <a:off x="1534920" y="1945080"/>
            <a:ext cx="2884680" cy="107676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8"/>
          <p:cNvSpPr/>
          <p:nvPr/>
        </p:nvSpPr>
        <p:spPr>
          <a:xfrm>
            <a:off x="1523040" y="3630600"/>
            <a:ext cx="2879280" cy="143062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Line 19"/>
          <p:cNvSpPr/>
          <p:nvPr/>
        </p:nvSpPr>
        <p:spPr>
          <a:xfrm>
            <a:off x="1523040" y="2696902"/>
            <a:ext cx="2879280" cy="765916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733800" y="24886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3733800" y="29718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3733800" y="3429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4"/>
          <p:cNvSpPr/>
          <p:nvPr/>
        </p:nvSpPr>
        <p:spPr>
          <a:xfrm>
            <a:off x="5105400" y="34030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5"/>
          <p:cNvSpPr/>
          <p:nvPr/>
        </p:nvSpPr>
        <p:spPr>
          <a:xfrm>
            <a:off x="4419600" y="11934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534920" y="1421640"/>
            <a:ext cx="2884680" cy="502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534920" y="1802880"/>
            <a:ext cx="2884680" cy="88704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534920" y="2183760"/>
            <a:ext cx="2884680" cy="14468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733800" y="1117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733800" y="1553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733800" y="201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05400" y="18028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8906044" y="194508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172080" y="1802880"/>
            <a:ext cx="2725684" cy="6850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6"/>
          <p:cNvSpPr/>
          <p:nvPr/>
        </p:nvSpPr>
        <p:spPr>
          <a:xfrm>
            <a:off x="7544040" y="18028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7"/>
          <p:cNvSpPr/>
          <p:nvPr/>
        </p:nvSpPr>
        <p:spPr>
          <a:xfrm>
            <a:off x="7620000" y="26410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9"/>
          <p:cNvSpPr/>
          <p:nvPr/>
        </p:nvSpPr>
        <p:spPr>
          <a:xfrm>
            <a:off x="9972364" y="226850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591484" y="2560102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658164" y="2559742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43"/>
          <p:cNvSpPr/>
          <p:nvPr/>
        </p:nvSpPr>
        <p:spPr>
          <a:xfrm>
            <a:off x="5486640" y="30981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486640" y="149796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486640" y="1945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795160" y="170172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498520" y="182916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7" name="CustomShape 48"/>
          <p:cNvSpPr/>
          <p:nvPr/>
        </p:nvSpPr>
        <p:spPr>
          <a:xfrm>
            <a:off x="5486640" y="34689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49"/>
          <p:cNvSpPr/>
          <p:nvPr/>
        </p:nvSpPr>
        <p:spPr>
          <a:xfrm flipV="1">
            <a:off x="5795160" y="32259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9" name="CustomShape 50"/>
          <p:cNvSpPr/>
          <p:nvPr/>
        </p:nvSpPr>
        <p:spPr>
          <a:xfrm>
            <a:off x="5498520" y="33706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9972364" y="2625982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280884" y="2382622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9984244" y="2501062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" name="CustomShape 9">
            <a:extLst>
              <a:ext uri="{FF2B5EF4-FFF2-40B4-BE49-F238E27FC236}">
                <a16:creationId xmlns:a16="http://schemas.microsoft.com/office/drawing/2014/main" id="{8E61BC67-657A-4981-B7C4-7732D70FACC3}"/>
              </a:ext>
            </a:extLst>
          </p:cNvPr>
          <p:cNvSpPr/>
          <p:nvPr/>
        </p:nvSpPr>
        <p:spPr>
          <a:xfrm>
            <a:off x="11064084" y="2365882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B22A984F-A891-41DD-87E7-2B7B798E343E}"/>
              </a:ext>
            </a:extLst>
          </p:cNvPr>
          <p:cNvSpPr/>
          <p:nvPr/>
        </p:nvSpPr>
        <p:spPr>
          <a:xfrm>
            <a:off x="6172800" y="1608273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9">
            <a:extLst>
              <a:ext uri="{FF2B5EF4-FFF2-40B4-BE49-F238E27FC236}">
                <a16:creationId xmlns:a16="http://schemas.microsoft.com/office/drawing/2014/main" id="{72D4AF85-2A5E-4C36-9AA2-63EA73F09159}"/>
              </a:ext>
            </a:extLst>
          </p:cNvPr>
          <p:cNvSpPr/>
          <p:nvPr/>
        </p:nvSpPr>
        <p:spPr>
          <a:xfrm>
            <a:off x="6514899" y="1427760"/>
            <a:ext cx="23623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7" name="Line 41">
            <a:extLst>
              <a:ext uri="{FF2B5EF4-FFF2-40B4-BE49-F238E27FC236}">
                <a16:creationId xmlns:a16="http://schemas.microsoft.com/office/drawing/2014/main" id="{4BEF3848-4FEF-481D-9A63-CE2DEB959153}"/>
              </a:ext>
            </a:extLst>
          </p:cNvPr>
          <p:cNvSpPr/>
          <p:nvPr/>
        </p:nvSpPr>
        <p:spPr>
          <a:xfrm>
            <a:off x="6167760" y="3554640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9">
            <a:extLst>
              <a:ext uri="{FF2B5EF4-FFF2-40B4-BE49-F238E27FC236}">
                <a16:creationId xmlns:a16="http://schemas.microsoft.com/office/drawing/2014/main" id="{A9A25B1B-A1CE-42F6-A157-CE0C14DA4DCA}"/>
              </a:ext>
            </a:extLst>
          </p:cNvPr>
          <p:cNvSpPr/>
          <p:nvPr/>
        </p:nvSpPr>
        <p:spPr>
          <a:xfrm>
            <a:off x="6509859" y="3374127"/>
            <a:ext cx="23623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DFFD2-5903-4FE1-B6AF-EF53EBBE9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5" y="4757423"/>
            <a:ext cx="107251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132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2-Neuron Neural Network</a:t>
            </a:r>
          </a:p>
        </p:txBody>
      </p:sp>
      <p:sp>
        <p:nvSpPr>
          <p:cNvPr id="50" name="CustomShape 9">
            <a:extLst>
              <a:ext uri="{FF2B5EF4-FFF2-40B4-BE49-F238E27FC236}">
                <a16:creationId xmlns:a16="http://schemas.microsoft.com/office/drawing/2014/main" id="{4DA6DA92-73AC-45AC-90B4-725A962FAE07}"/>
              </a:ext>
            </a:extLst>
          </p:cNvPr>
          <p:cNvSpPr/>
          <p:nvPr/>
        </p:nvSpPr>
        <p:spPr>
          <a:xfrm>
            <a:off x="154709" y="2068416"/>
            <a:ext cx="457200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The same equation, formatted with matrices: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9">
            <a:extLst>
              <a:ext uri="{FF2B5EF4-FFF2-40B4-BE49-F238E27FC236}">
                <a16:creationId xmlns:a16="http://schemas.microsoft.com/office/drawing/2014/main" id="{4F7CB908-2FA4-483E-BCCE-BD334754F96B}"/>
              </a:ext>
            </a:extLst>
          </p:cNvPr>
          <p:cNvSpPr/>
          <p:nvPr/>
        </p:nvSpPr>
        <p:spPr>
          <a:xfrm>
            <a:off x="154709" y="5645906"/>
            <a:ext cx="944880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The same equation, formatted more compactly by introducing variables representing each matrix: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1D87A-923B-43DB-AB52-ECAB9FE5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132" y="1223862"/>
            <a:ext cx="7232905" cy="721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7834B-2C4E-4B91-AE09-DCE948D8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432426"/>
            <a:ext cx="6434258" cy="1887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5B60A-977D-46F6-B33D-52DF57819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4644556"/>
            <a:ext cx="5152559" cy="779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FB7C7F-5BCF-453A-AE23-3803D536E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329" y="6047306"/>
            <a:ext cx="3181350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787446-2E63-4377-9D5B-FA82054D1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6047306"/>
            <a:ext cx="3095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43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2-Neuron Neural Network</a:t>
            </a:r>
          </a:p>
        </p:txBody>
      </p:sp>
      <p:sp>
        <p:nvSpPr>
          <p:cNvPr id="10" name="CustomShape 9">
            <a:extLst>
              <a:ext uri="{FF2B5EF4-FFF2-40B4-BE49-F238E27FC236}">
                <a16:creationId xmlns:a16="http://schemas.microsoft.com/office/drawing/2014/main" id="{3EB4B02A-5F75-449A-9492-3ECC417348D7}"/>
              </a:ext>
            </a:extLst>
          </p:cNvPr>
          <p:cNvSpPr/>
          <p:nvPr/>
        </p:nvSpPr>
        <p:spPr>
          <a:xfrm>
            <a:off x="2514600" y="2414603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3).</a:t>
            </a:r>
          </a:p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Input feature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301676D6-95B2-40F2-895B-768C15A5A306}"/>
              </a:ext>
            </a:extLst>
          </p:cNvPr>
          <p:cNvSpPr/>
          <p:nvPr/>
        </p:nvSpPr>
        <p:spPr>
          <a:xfrm>
            <a:off x="5090316" y="2414602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(3, 2).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E1820B-1127-4685-9A42-786894552A46}"/>
              </a:ext>
            </a:extLst>
          </p:cNvPr>
          <p:cNvCxnSpPr>
            <a:cxnSpLocks/>
          </p:cNvCxnSpPr>
          <p:nvPr/>
        </p:nvCxnSpPr>
        <p:spPr>
          <a:xfrm flipV="1">
            <a:off x="4419600" y="1746268"/>
            <a:ext cx="914400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5EEAC-8F41-4A83-AC23-AA6090F4AC94}"/>
              </a:ext>
            </a:extLst>
          </p:cNvPr>
          <p:cNvCxnSpPr/>
          <p:nvPr/>
        </p:nvCxnSpPr>
        <p:spPr>
          <a:xfrm flipV="1">
            <a:off x="6324600" y="1819275"/>
            <a:ext cx="0" cy="62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9">
            <a:extLst>
              <a:ext uri="{FF2B5EF4-FFF2-40B4-BE49-F238E27FC236}">
                <a16:creationId xmlns:a16="http://schemas.microsoft.com/office/drawing/2014/main" id="{7F1BFA10-28C6-46FD-9019-C763E3733323}"/>
              </a:ext>
            </a:extLst>
          </p:cNvPr>
          <p:cNvSpPr/>
          <p:nvPr/>
        </p:nvSpPr>
        <p:spPr>
          <a:xfrm>
            <a:off x="7558885" y="2414602"/>
            <a:ext cx="2022700" cy="947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2).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720566-B12B-4006-8903-35D094CE8E6F}"/>
              </a:ext>
            </a:extLst>
          </p:cNvPr>
          <p:cNvCxnSpPr>
            <a:cxnSpLocks/>
          </p:cNvCxnSpPr>
          <p:nvPr/>
        </p:nvCxnSpPr>
        <p:spPr>
          <a:xfrm flipH="1" flipV="1">
            <a:off x="7734301" y="1712407"/>
            <a:ext cx="495299" cy="70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9">
            <a:extLst>
              <a:ext uri="{FF2B5EF4-FFF2-40B4-BE49-F238E27FC236}">
                <a16:creationId xmlns:a16="http://schemas.microsoft.com/office/drawing/2014/main" id="{AFEB3F4C-C612-4972-AFB1-A7E28CA957EA}"/>
              </a:ext>
            </a:extLst>
          </p:cNvPr>
          <p:cNvSpPr/>
          <p:nvPr/>
        </p:nvSpPr>
        <p:spPr>
          <a:xfrm>
            <a:off x="2514598" y="5012031"/>
            <a:ext cx="2347116" cy="956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2).</a:t>
            </a:r>
          </a:p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" name="CustomShape 9">
            <a:extLst>
              <a:ext uri="{FF2B5EF4-FFF2-40B4-BE49-F238E27FC236}">
                <a16:creationId xmlns:a16="http://schemas.microsoft.com/office/drawing/2014/main" id="{5450E462-E9D6-4F4A-B635-DD9E71C125E4}"/>
              </a:ext>
            </a:extLst>
          </p:cNvPr>
          <p:cNvSpPr/>
          <p:nvPr/>
        </p:nvSpPr>
        <p:spPr>
          <a:xfrm>
            <a:off x="5090316" y="5063502"/>
            <a:ext cx="2347116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(2, 1).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46941B-27C4-43F6-A88E-5296E292E61D}"/>
              </a:ext>
            </a:extLst>
          </p:cNvPr>
          <p:cNvCxnSpPr>
            <a:cxnSpLocks/>
          </p:cNvCxnSpPr>
          <p:nvPr/>
        </p:nvCxnSpPr>
        <p:spPr>
          <a:xfrm flipV="1">
            <a:off x="4419600" y="4267200"/>
            <a:ext cx="914400" cy="796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7905A8-A945-4D6F-80FB-D61482C60465}"/>
              </a:ext>
            </a:extLst>
          </p:cNvPr>
          <p:cNvCxnSpPr>
            <a:cxnSpLocks/>
          </p:cNvCxnSpPr>
          <p:nvPr/>
        </p:nvCxnSpPr>
        <p:spPr>
          <a:xfrm flipV="1">
            <a:off x="6324600" y="4267200"/>
            <a:ext cx="0" cy="824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9">
            <a:extLst>
              <a:ext uri="{FF2B5EF4-FFF2-40B4-BE49-F238E27FC236}">
                <a16:creationId xmlns:a16="http://schemas.microsoft.com/office/drawing/2014/main" id="{26CF6AD9-EF64-4C0C-9DD1-0B19063E1F91}"/>
              </a:ext>
            </a:extLst>
          </p:cNvPr>
          <p:cNvSpPr/>
          <p:nvPr/>
        </p:nvSpPr>
        <p:spPr>
          <a:xfrm>
            <a:off x="7558885" y="5063502"/>
            <a:ext cx="2022700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1).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 of network.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735779-69B3-4207-8940-D17E2C21C9BB}"/>
              </a:ext>
            </a:extLst>
          </p:cNvPr>
          <p:cNvCxnSpPr>
            <a:cxnSpLocks/>
          </p:cNvCxnSpPr>
          <p:nvPr/>
        </p:nvCxnSpPr>
        <p:spPr>
          <a:xfrm flipH="1" flipV="1">
            <a:off x="7239002" y="4395167"/>
            <a:ext cx="990598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39B706-0418-4052-8EF4-80567076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6" y="1170813"/>
            <a:ext cx="3181350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8ADD-E311-40B8-B6B5-C826DB41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581400"/>
            <a:ext cx="3095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038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 1"/>
          <p:cNvSpPr/>
          <p:nvPr/>
        </p:nvSpPr>
        <p:spPr>
          <a:xfrm flipV="1">
            <a:off x="6172200" y="4419360"/>
            <a:ext cx="2819160" cy="129564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Line 2"/>
          <p:cNvSpPr/>
          <p:nvPr/>
        </p:nvSpPr>
        <p:spPr>
          <a:xfrm>
            <a:off x="6248160" y="3886200"/>
            <a:ext cx="2743200" cy="759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3-Neuron Neural Network</a:t>
            </a:r>
          </a:p>
        </p:txBody>
      </p:sp>
      <p:sp>
        <p:nvSpPr>
          <p:cNvPr id="393" name="CustomShape 4"/>
          <p:cNvSpPr/>
          <p:nvPr/>
        </p:nvSpPr>
        <p:spPr>
          <a:xfrm>
            <a:off x="4495680" y="50292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Line 5"/>
          <p:cNvSpPr/>
          <p:nvPr/>
        </p:nvSpPr>
        <p:spPr>
          <a:xfrm>
            <a:off x="1600200" y="3047760"/>
            <a:ext cx="2895480" cy="2210040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Line 6"/>
          <p:cNvSpPr/>
          <p:nvPr/>
        </p:nvSpPr>
        <p:spPr>
          <a:xfrm>
            <a:off x="1600200" y="3962160"/>
            <a:ext cx="2895480" cy="1676520"/>
          </a:xfrm>
          <a:prstGeom prst="line">
            <a:avLst/>
          </a:prstGeom>
          <a:ln w="889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Line 7"/>
          <p:cNvSpPr/>
          <p:nvPr/>
        </p:nvSpPr>
        <p:spPr>
          <a:xfrm>
            <a:off x="1600200" y="4800600"/>
            <a:ext cx="2895480" cy="121896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8"/>
          <p:cNvSpPr/>
          <p:nvPr/>
        </p:nvSpPr>
        <p:spPr>
          <a:xfrm>
            <a:off x="1219320" y="289548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219320" y="37339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219320" y="46483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3809880" y="48769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3733920" y="534816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3657600" y="57294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556272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5181480" y="56386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16"/>
          <p:cNvSpPr/>
          <p:nvPr/>
        </p:nvSpPr>
        <p:spPr>
          <a:xfrm>
            <a:off x="4495680" y="32767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Line 17"/>
          <p:cNvSpPr/>
          <p:nvPr/>
        </p:nvSpPr>
        <p:spPr>
          <a:xfrm>
            <a:off x="1600200" y="3047760"/>
            <a:ext cx="2895480" cy="45720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8"/>
          <p:cNvSpPr/>
          <p:nvPr/>
        </p:nvSpPr>
        <p:spPr>
          <a:xfrm>
            <a:off x="1600200" y="3886200"/>
            <a:ext cx="289548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Line 19"/>
          <p:cNvSpPr/>
          <p:nvPr/>
        </p:nvSpPr>
        <p:spPr>
          <a:xfrm flipV="1">
            <a:off x="1600200" y="4267080"/>
            <a:ext cx="2895480" cy="53352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809880" y="3048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3809880" y="351936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3809880" y="38862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556272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4"/>
          <p:cNvSpPr/>
          <p:nvPr/>
        </p:nvSpPr>
        <p:spPr>
          <a:xfrm>
            <a:off x="5181480" y="38862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5"/>
          <p:cNvSpPr/>
          <p:nvPr/>
        </p:nvSpPr>
        <p:spPr>
          <a:xfrm>
            <a:off x="4495680" y="16765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600200" y="1904760"/>
            <a:ext cx="2895480" cy="114300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600200" y="2286000"/>
            <a:ext cx="2895480" cy="160020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600200" y="2666880"/>
            <a:ext cx="2895480" cy="213372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809880" y="169056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809880" y="208584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809880" y="25146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56272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81480" y="22860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8991720" y="335268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248160" y="2286000"/>
            <a:ext cx="2743200" cy="12952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6"/>
          <p:cNvSpPr/>
          <p:nvPr/>
        </p:nvSpPr>
        <p:spPr>
          <a:xfrm>
            <a:off x="7620120" y="25146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7"/>
          <p:cNvSpPr/>
          <p:nvPr/>
        </p:nvSpPr>
        <p:spPr>
          <a:xfrm>
            <a:off x="7696080" y="35053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38"/>
          <p:cNvSpPr/>
          <p:nvPr/>
        </p:nvSpPr>
        <p:spPr>
          <a:xfrm>
            <a:off x="7772400" y="443376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9"/>
          <p:cNvSpPr/>
          <p:nvPr/>
        </p:nvSpPr>
        <p:spPr>
          <a:xfrm>
            <a:off x="10058400" y="36709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677520" y="3962520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744200" y="3962160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42"/>
          <p:cNvSpPr/>
          <p:nvPr/>
        </p:nvSpPr>
        <p:spPr>
          <a:xfrm>
            <a:off x="556272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43"/>
          <p:cNvSpPr/>
          <p:nvPr/>
        </p:nvSpPr>
        <p:spPr>
          <a:xfrm>
            <a:off x="556272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56272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562720" y="24282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871240" y="21848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574600" y="23122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7" name="CustomShape 48"/>
          <p:cNvSpPr/>
          <p:nvPr/>
        </p:nvSpPr>
        <p:spPr>
          <a:xfrm>
            <a:off x="5562720" y="3952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49"/>
          <p:cNvSpPr/>
          <p:nvPr/>
        </p:nvSpPr>
        <p:spPr>
          <a:xfrm flipV="1">
            <a:off x="5871240" y="370908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9" name="CustomShape 50"/>
          <p:cNvSpPr/>
          <p:nvPr/>
        </p:nvSpPr>
        <p:spPr>
          <a:xfrm>
            <a:off x="5574600" y="385380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0" name="CustomShape 51"/>
          <p:cNvSpPr/>
          <p:nvPr/>
        </p:nvSpPr>
        <p:spPr>
          <a:xfrm>
            <a:off x="5562720" y="57045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1" name="CustomShape 52"/>
          <p:cNvSpPr/>
          <p:nvPr/>
        </p:nvSpPr>
        <p:spPr>
          <a:xfrm flipV="1">
            <a:off x="5871240" y="54615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2" name="CustomShape 53"/>
          <p:cNvSpPr/>
          <p:nvPr/>
        </p:nvSpPr>
        <p:spPr>
          <a:xfrm>
            <a:off x="5574600" y="55933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10058400" y="40284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366920" y="37850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10070280" y="39034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CustomShape 9">
            <a:extLst>
              <a:ext uri="{FF2B5EF4-FFF2-40B4-BE49-F238E27FC236}">
                <a16:creationId xmlns:a16="http://schemas.microsoft.com/office/drawing/2014/main" id="{AAA5CD7B-65E1-4342-BC88-F1FDB86A2663}"/>
              </a:ext>
            </a:extLst>
          </p:cNvPr>
          <p:cNvSpPr/>
          <p:nvPr/>
        </p:nvSpPr>
        <p:spPr>
          <a:xfrm>
            <a:off x="11083396" y="3774780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470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3-Neuron 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3BECD-D073-415F-A47C-3F4DE39E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280" y="3733800"/>
            <a:ext cx="8839200" cy="1691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B89BB-A9B5-452A-BFC1-4461AC2D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638800"/>
            <a:ext cx="7009209" cy="1167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CFDC1-EC94-48BC-B5AA-90520308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517" y="1179683"/>
            <a:ext cx="5477374" cy="24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637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2-Layer, 3-Neuron Neural Network</a:t>
            </a:r>
          </a:p>
        </p:txBody>
      </p:sp>
      <p:sp>
        <p:nvSpPr>
          <p:cNvPr id="10" name="CustomShape 9">
            <a:extLst>
              <a:ext uri="{FF2B5EF4-FFF2-40B4-BE49-F238E27FC236}">
                <a16:creationId xmlns:a16="http://schemas.microsoft.com/office/drawing/2014/main" id="{3EB4B02A-5F75-449A-9492-3ECC417348D7}"/>
              </a:ext>
            </a:extLst>
          </p:cNvPr>
          <p:cNvSpPr/>
          <p:nvPr/>
        </p:nvSpPr>
        <p:spPr>
          <a:xfrm>
            <a:off x="2514600" y="2414603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3).</a:t>
            </a:r>
          </a:p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Input feature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301676D6-95B2-40F2-895B-768C15A5A306}"/>
              </a:ext>
            </a:extLst>
          </p:cNvPr>
          <p:cNvSpPr/>
          <p:nvPr/>
        </p:nvSpPr>
        <p:spPr>
          <a:xfrm>
            <a:off x="5090316" y="2414602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(3, 3).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E1820B-1127-4685-9A42-786894552A46}"/>
              </a:ext>
            </a:extLst>
          </p:cNvPr>
          <p:cNvCxnSpPr>
            <a:cxnSpLocks/>
          </p:cNvCxnSpPr>
          <p:nvPr/>
        </p:nvCxnSpPr>
        <p:spPr>
          <a:xfrm flipV="1">
            <a:off x="4419600" y="1746268"/>
            <a:ext cx="914400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5EEAC-8F41-4A83-AC23-AA6090F4AC94}"/>
              </a:ext>
            </a:extLst>
          </p:cNvPr>
          <p:cNvCxnSpPr/>
          <p:nvPr/>
        </p:nvCxnSpPr>
        <p:spPr>
          <a:xfrm flipV="1">
            <a:off x="6324600" y="1819275"/>
            <a:ext cx="0" cy="62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9">
            <a:extLst>
              <a:ext uri="{FF2B5EF4-FFF2-40B4-BE49-F238E27FC236}">
                <a16:creationId xmlns:a16="http://schemas.microsoft.com/office/drawing/2014/main" id="{7F1BFA10-28C6-46FD-9019-C763E3733323}"/>
              </a:ext>
            </a:extLst>
          </p:cNvPr>
          <p:cNvSpPr/>
          <p:nvPr/>
        </p:nvSpPr>
        <p:spPr>
          <a:xfrm>
            <a:off x="7558885" y="2414602"/>
            <a:ext cx="2022700" cy="947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3).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720566-B12B-4006-8903-35D094CE8E6F}"/>
              </a:ext>
            </a:extLst>
          </p:cNvPr>
          <p:cNvCxnSpPr>
            <a:cxnSpLocks/>
          </p:cNvCxnSpPr>
          <p:nvPr/>
        </p:nvCxnSpPr>
        <p:spPr>
          <a:xfrm flipH="1" flipV="1">
            <a:off x="7734301" y="1712407"/>
            <a:ext cx="495299" cy="70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9">
            <a:extLst>
              <a:ext uri="{FF2B5EF4-FFF2-40B4-BE49-F238E27FC236}">
                <a16:creationId xmlns:a16="http://schemas.microsoft.com/office/drawing/2014/main" id="{AFEB3F4C-C612-4972-AFB1-A7E28CA957EA}"/>
              </a:ext>
            </a:extLst>
          </p:cNvPr>
          <p:cNvSpPr/>
          <p:nvPr/>
        </p:nvSpPr>
        <p:spPr>
          <a:xfrm>
            <a:off x="2514598" y="5012031"/>
            <a:ext cx="2347116" cy="956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3).</a:t>
            </a:r>
          </a:p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" name="CustomShape 9">
            <a:extLst>
              <a:ext uri="{FF2B5EF4-FFF2-40B4-BE49-F238E27FC236}">
                <a16:creationId xmlns:a16="http://schemas.microsoft.com/office/drawing/2014/main" id="{5450E462-E9D6-4F4A-B635-DD9E71C125E4}"/>
              </a:ext>
            </a:extLst>
          </p:cNvPr>
          <p:cNvSpPr/>
          <p:nvPr/>
        </p:nvSpPr>
        <p:spPr>
          <a:xfrm>
            <a:off x="5090316" y="5063502"/>
            <a:ext cx="2347116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(3, 1).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46941B-27C4-43F6-A88E-5296E292E61D}"/>
              </a:ext>
            </a:extLst>
          </p:cNvPr>
          <p:cNvCxnSpPr>
            <a:cxnSpLocks/>
          </p:cNvCxnSpPr>
          <p:nvPr/>
        </p:nvCxnSpPr>
        <p:spPr>
          <a:xfrm flipV="1">
            <a:off x="4419600" y="4267200"/>
            <a:ext cx="914400" cy="796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7905A8-A945-4D6F-80FB-D61482C60465}"/>
              </a:ext>
            </a:extLst>
          </p:cNvPr>
          <p:cNvCxnSpPr>
            <a:cxnSpLocks/>
          </p:cNvCxnSpPr>
          <p:nvPr/>
        </p:nvCxnSpPr>
        <p:spPr>
          <a:xfrm flipV="1">
            <a:off x="6324600" y="4267200"/>
            <a:ext cx="0" cy="824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9">
            <a:extLst>
              <a:ext uri="{FF2B5EF4-FFF2-40B4-BE49-F238E27FC236}">
                <a16:creationId xmlns:a16="http://schemas.microsoft.com/office/drawing/2014/main" id="{26CF6AD9-EF64-4C0C-9DD1-0B19063E1F91}"/>
              </a:ext>
            </a:extLst>
          </p:cNvPr>
          <p:cNvSpPr/>
          <p:nvPr/>
        </p:nvSpPr>
        <p:spPr>
          <a:xfrm>
            <a:off x="7558885" y="5063502"/>
            <a:ext cx="2022700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1).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 of network.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735779-69B3-4207-8940-D17E2C21C9BB}"/>
              </a:ext>
            </a:extLst>
          </p:cNvPr>
          <p:cNvCxnSpPr>
            <a:cxnSpLocks/>
          </p:cNvCxnSpPr>
          <p:nvPr/>
        </p:nvCxnSpPr>
        <p:spPr>
          <a:xfrm flipH="1" flipV="1">
            <a:off x="7239002" y="4395167"/>
            <a:ext cx="990598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39B706-0418-4052-8EF4-80567076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6" y="1170813"/>
            <a:ext cx="3181350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8ADD-E311-40B8-B6B5-C826DB41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581400"/>
            <a:ext cx="3095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271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 1"/>
          <p:cNvSpPr/>
          <p:nvPr/>
        </p:nvSpPr>
        <p:spPr>
          <a:xfrm flipV="1">
            <a:off x="6172200" y="4419360"/>
            <a:ext cx="2819160" cy="129564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Line 2"/>
          <p:cNvSpPr/>
          <p:nvPr/>
        </p:nvSpPr>
        <p:spPr>
          <a:xfrm>
            <a:off x="6248160" y="3886200"/>
            <a:ext cx="2743200" cy="759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Generalize: Number of hidden neurons</a:t>
            </a:r>
          </a:p>
        </p:txBody>
      </p:sp>
      <p:sp>
        <p:nvSpPr>
          <p:cNvPr id="393" name="CustomShape 4"/>
          <p:cNvSpPr/>
          <p:nvPr/>
        </p:nvSpPr>
        <p:spPr>
          <a:xfrm>
            <a:off x="4495680" y="50292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Line 5"/>
          <p:cNvSpPr/>
          <p:nvPr/>
        </p:nvSpPr>
        <p:spPr>
          <a:xfrm>
            <a:off x="1600200" y="3047760"/>
            <a:ext cx="2895480" cy="2210040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Line 6"/>
          <p:cNvSpPr/>
          <p:nvPr/>
        </p:nvSpPr>
        <p:spPr>
          <a:xfrm>
            <a:off x="1600200" y="3962160"/>
            <a:ext cx="2895480" cy="1676520"/>
          </a:xfrm>
          <a:prstGeom prst="line">
            <a:avLst/>
          </a:prstGeom>
          <a:ln w="889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Line 7"/>
          <p:cNvSpPr/>
          <p:nvPr/>
        </p:nvSpPr>
        <p:spPr>
          <a:xfrm>
            <a:off x="1600200" y="4800600"/>
            <a:ext cx="2895480" cy="121896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8"/>
          <p:cNvSpPr/>
          <p:nvPr/>
        </p:nvSpPr>
        <p:spPr>
          <a:xfrm>
            <a:off x="1219320" y="289548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219320" y="37339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219320" y="46483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3809880" y="48769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3733920" y="534816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3657600" y="57294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556272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5181480" y="56386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16"/>
          <p:cNvSpPr/>
          <p:nvPr/>
        </p:nvSpPr>
        <p:spPr>
          <a:xfrm>
            <a:off x="4495680" y="32767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Line 17"/>
          <p:cNvSpPr/>
          <p:nvPr/>
        </p:nvSpPr>
        <p:spPr>
          <a:xfrm>
            <a:off x="1600200" y="3047760"/>
            <a:ext cx="2895480" cy="45720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8"/>
          <p:cNvSpPr/>
          <p:nvPr/>
        </p:nvSpPr>
        <p:spPr>
          <a:xfrm>
            <a:off x="1600200" y="3886200"/>
            <a:ext cx="289548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Line 19"/>
          <p:cNvSpPr/>
          <p:nvPr/>
        </p:nvSpPr>
        <p:spPr>
          <a:xfrm flipV="1">
            <a:off x="1600200" y="4267080"/>
            <a:ext cx="2895480" cy="53352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809880" y="3048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3809880" y="351936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3809880" y="38862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556272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4"/>
          <p:cNvSpPr/>
          <p:nvPr/>
        </p:nvSpPr>
        <p:spPr>
          <a:xfrm>
            <a:off x="5181480" y="38862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5"/>
          <p:cNvSpPr/>
          <p:nvPr/>
        </p:nvSpPr>
        <p:spPr>
          <a:xfrm>
            <a:off x="4495680" y="16765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600200" y="1904760"/>
            <a:ext cx="2895480" cy="114300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600200" y="2286000"/>
            <a:ext cx="2895480" cy="160020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600200" y="2666880"/>
            <a:ext cx="2895480" cy="213372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809880" y="169056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809880" y="208584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809880" y="25146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56272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81480" y="22860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8991720" y="335268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248160" y="2286000"/>
            <a:ext cx="2743200" cy="12952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6"/>
          <p:cNvSpPr/>
          <p:nvPr/>
        </p:nvSpPr>
        <p:spPr>
          <a:xfrm>
            <a:off x="7620120" y="25146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7"/>
          <p:cNvSpPr/>
          <p:nvPr/>
        </p:nvSpPr>
        <p:spPr>
          <a:xfrm>
            <a:off x="7696080" y="35053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38"/>
          <p:cNvSpPr/>
          <p:nvPr/>
        </p:nvSpPr>
        <p:spPr>
          <a:xfrm>
            <a:off x="7772400" y="443376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9"/>
          <p:cNvSpPr/>
          <p:nvPr/>
        </p:nvSpPr>
        <p:spPr>
          <a:xfrm>
            <a:off x="10058400" y="36709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677520" y="3962520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744200" y="3962160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42"/>
          <p:cNvSpPr/>
          <p:nvPr/>
        </p:nvSpPr>
        <p:spPr>
          <a:xfrm>
            <a:off x="556272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43"/>
          <p:cNvSpPr/>
          <p:nvPr/>
        </p:nvSpPr>
        <p:spPr>
          <a:xfrm>
            <a:off x="556272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56272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562720" y="24282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871240" y="21848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574600" y="23122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7" name="CustomShape 48"/>
          <p:cNvSpPr/>
          <p:nvPr/>
        </p:nvSpPr>
        <p:spPr>
          <a:xfrm>
            <a:off x="5562720" y="3952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49"/>
          <p:cNvSpPr/>
          <p:nvPr/>
        </p:nvSpPr>
        <p:spPr>
          <a:xfrm flipV="1">
            <a:off x="5871240" y="370908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9" name="CustomShape 50"/>
          <p:cNvSpPr/>
          <p:nvPr/>
        </p:nvSpPr>
        <p:spPr>
          <a:xfrm>
            <a:off x="5574600" y="385380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0" name="CustomShape 51"/>
          <p:cNvSpPr/>
          <p:nvPr/>
        </p:nvSpPr>
        <p:spPr>
          <a:xfrm>
            <a:off x="5562720" y="57045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1" name="CustomShape 52"/>
          <p:cNvSpPr/>
          <p:nvPr/>
        </p:nvSpPr>
        <p:spPr>
          <a:xfrm flipV="1">
            <a:off x="5871240" y="54615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2" name="CustomShape 53"/>
          <p:cNvSpPr/>
          <p:nvPr/>
        </p:nvSpPr>
        <p:spPr>
          <a:xfrm>
            <a:off x="5574600" y="55933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10058400" y="40284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366920" y="37850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10070280" y="39034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CustomShape 9">
            <a:extLst>
              <a:ext uri="{FF2B5EF4-FFF2-40B4-BE49-F238E27FC236}">
                <a16:creationId xmlns:a16="http://schemas.microsoft.com/office/drawing/2014/main" id="{AAA5CD7B-65E1-4342-BC88-F1FDB86A2663}"/>
              </a:ext>
            </a:extLst>
          </p:cNvPr>
          <p:cNvSpPr/>
          <p:nvPr/>
        </p:nvSpPr>
        <p:spPr>
          <a:xfrm>
            <a:off x="11083396" y="3774780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29">
            <a:extLst>
              <a:ext uri="{FF2B5EF4-FFF2-40B4-BE49-F238E27FC236}">
                <a16:creationId xmlns:a16="http://schemas.microsoft.com/office/drawing/2014/main" id="{32EB4683-5A94-4917-AF62-D23736BC06C3}"/>
              </a:ext>
            </a:extLst>
          </p:cNvPr>
          <p:cNvSpPr/>
          <p:nvPr/>
        </p:nvSpPr>
        <p:spPr>
          <a:xfrm rot="5400000">
            <a:off x="4686180" y="4469286"/>
            <a:ext cx="532680" cy="585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…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9">
            <a:extLst>
              <a:ext uri="{FF2B5EF4-FFF2-40B4-BE49-F238E27FC236}">
                <a16:creationId xmlns:a16="http://schemas.microsoft.com/office/drawing/2014/main" id="{1617F185-7852-4616-86D9-D238BA149337}"/>
              </a:ext>
            </a:extLst>
          </p:cNvPr>
          <p:cNvSpPr/>
          <p:nvPr/>
        </p:nvSpPr>
        <p:spPr>
          <a:xfrm>
            <a:off x="182133" y="6379391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The hidden layer doesn’t necessarily need to have 3 neurons; it could have any arbitrary number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neurons.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0781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Generalize: Number of hidden neurons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10" name="CustomShape 9">
            <a:extLst>
              <a:ext uri="{FF2B5EF4-FFF2-40B4-BE49-F238E27FC236}">
                <a16:creationId xmlns:a16="http://schemas.microsoft.com/office/drawing/2014/main" id="{3EB4B02A-5F75-449A-9492-3ECC417348D7}"/>
              </a:ext>
            </a:extLst>
          </p:cNvPr>
          <p:cNvSpPr/>
          <p:nvPr/>
        </p:nvSpPr>
        <p:spPr>
          <a:xfrm>
            <a:off x="2514600" y="2414603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3).</a:t>
            </a:r>
          </a:p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Input feature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301676D6-95B2-40F2-895B-768C15A5A306}"/>
              </a:ext>
            </a:extLst>
          </p:cNvPr>
          <p:cNvSpPr/>
          <p:nvPr/>
        </p:nvSpPr>
        <p:spPr>
          <a:xfrm>
            <a:off x="5090316" y="2414602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(3, 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E1820B-1127-4685-9A42-786894552A46}"/>
              </a:ext>
            </a:extLst>
          </p:cNvPr>
          <p:cNvCxnSpPr>
            <a:cxnSpLocks/>
          </p:cNvCxnSpPr>
          <p:nvPr/>
        </p:nvCxnSpPr>
        <p:spPr>
          <a:xfrm flipV="1">
            <a:off x="4419600" y="1746268"/>
            <a:ext cx="914400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5EEAC-8F41-4A83-AC23-AA6090F4AC94}"/>
              </a:ext>
            </a:extLst>
          </p:cNvPr>
          <p:cNvCxnSpPr/>
          <p:nvPr/>
        </p:nvCxnSpPr>
        <p:spPr>
          <a:xfrm flipV="1">
            <a:off x="6324600" y="1819275"/>
            <a:ext cx="0" cy="62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9">
            <a:extLst>
              <a:ext uri="{FF2B5EF4-FFF2-40B4-BE49-F238E27FC236}">
                <a16:creationId xmlns:a16="http://schemas.microsoft.com/office/drawing/2014/main" id="{7F1BFA10-28C6-46FD-9019-C763E3733323}"/>
              </a:ext>
            </a:extLst>
          </p:cNvPr>
          <p:cNvSpPr/>
          <p:nvPr/>
        </p:nvSpPr>
        <p:spPr>
          <a:xfrm>
            <a:off x="7558885" y="2414602"/>
            <a:ext cx="2022700" cy="947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720566-B12B-4006-8903-35D094CE8E6F}"/>
              </a:ext>
            </a:extLst>
          </p:cNvPr>
          <p:cNvCxnSpPr>
            <a:cxnSpLocks/>
          </p:cNvCxnSpPr>
          <p:nvPr/>
        </p:nvCxnSpPr>
        <p:spPr>
          <a:xfrm flipH="1" flipV="1">
            <a:off x="7734301" y="1712407"/>
            <a:ext cx="495299" cy="70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9">
            <a:extLst>
              <a:ext uri="{FF2B5EF4-FFF2-40B4-BE49-F238E27FC236}">
                <a16:creationId xmlns:a16="http://schemas.microsoft.com/office/drawing/2014/main" id="{AFEB3F4C-C612-4972-AFB1-A7E28CA957EA}"/>
              </a:ext>
            </a:extLst>
          </p:cNvPr>
          <p:cNvSpPr/>
          <p:nvPr/>
        </p:nvSpPr>
        <p:spPr>
          <a:xfrm>
            <a:off x="2514598" y="5012031"/>
            <a:ext cx="2347116" cy="956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" name="CustomShape 9">
            <a:extLst>
              <a:ext uri="{FF2B5EF4-FFF2-40B4-BE49-F238E27FC236}">
                <a16:creationId xmlns:a16="http://schemas.microsoft.com/office/drawing/2014/main" id="{5450E462-E9D6-4F4A-B635-DD9E71C125E4}"/>
              </a:ext>
            </a:extLst>
          </p:cNvPr>
          <p:cNvSpPr/>
          <p:nvPr/>
        </p:nvSpPr>
        <p:spPr>
          <a:xfrm>
            <a:off x="5090316" y="5063502"/>
            <a:ext cx="2347116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1).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46941B-27C4-43F6-A88E-5296E292E61D}"/>
              </a:ext>
            </a:extLst>
          </p:cNvPr>
          <p:cNvCxnSpPr>
            <a:cxnSpLocks/>
          </p:cNvCxnSpPr>
          <p:nvPr/>
        </p:nvCxnSpPr>
        <p:spPr>
          <a:xfrm flipV="1">
            <a:off x="4419600" y="4267200"/>
            <a:ext cx="914400" cy="796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7905A8-A945-4D6F-80FB-D61482C60465}"/>
              </a:ext>
            </a:extLst>
          </p:cNvPr>
          <p:cNvCxnSpPr>
            <a:cxnSpLocks/>
          </p:cNvCxnSpPr>
          <p:nvPr/>
        </p:nvCxnSpPr>
        <p:spPr>
          <a:xfrm flipV="1">
            <a:off x="6324600" y="4267200"/>
            <a:ext cx="0" cy="824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9">
            <a:extLst>
              <a:ext uri="{FF2B5EF4-FFF2-40B4-BE49-F238E27FC236}">
                <a16:creationId xmlns:a16="http://schemas.microsoft.com/office/drawing/2014/main" id="{26CF6AD9-EF64-4C0C-9DD1-0B19063E1F91}"/>
              </a:ext>
            </a:extLst>
          </p:cNvPr>
          <p:cNvSpPr/>
          <p:nvPr/>
        </p:nvSpPr>
        <p:spPr>
          <a:xfrm>
            <a:off x="7558885" y="5063502"/>
            <a:ext cx="2022700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1).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 of network.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735779-69B3-4207-8940-D17E2C21C9BB}"/>
              </a:ext>
            </a:extLst>
          </p:cNvPr>
          <p:cNvCxnSpPr>
            <a:cxnSpLocks/>
          </p:cNvCxnSpPr>
          <p:nvPr/>
        </p:nvCxnSpPr>
        <p:spPr>
          <a:xfrm flipH="1" flipV="1">
            <a:off x="7239002" y="4395167"/>
            <a:ext cx="990598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39B706-0418-4052-8EF4-80567076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6" y="1170813"/>
            <a:ext cx="3181350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8ADD-E311-40B8-B6B5-C826DB41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581400"/>
            <a:ext cx="3095625" cy="619125"/>
          </a:xfrm>
          <a:prstGeom prst="rect">
            <a:avLst/>
          </a:prstGeom>
        </p:spPr>
      </p:pic>
      <p:sp>
        <p:nvSpPr>
          <p:cNvPr id="19" name="CustomShape 9">
            <a:extLst>
              <a:ext uri="{FF2B5EF4-FFF2-40B4-BE49-F238E27FC236}">
                <a16:creationId xmlns:a16="http://schemas.microsoft.com/office/drawing/2014/main" id="{8038853D-3D10-4ADD-8513-05AB8C1B050A}"/>
              </a:ext>
            </a:extLst>
          </p:cNvPr>
          <p:cNvSpPr/>
          <p:nvPr/>
        </p:nvSpPr>
        <p:spPr>
          <a:xfrm>
            <a:off x="182133" y="6379391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The hidden layer doesn’t necessarily need to have 3 neurons; it could have any arbitrary number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neurons.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8415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 1"/>
          <p:cNvSpPr/>
          <p:nvPr/>
        </p:nvSpPr>
        <p:spPr>
          <a:xfrm flipV="1">
            <a:off x="6172200" y="4419360"/>
            <a:ext cx="2819160" cy="129564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Generalize: Number of input features</a:t>
            </a:r>
            <a:endParaRPr lang="en-US" dirty="0"/>
          </a:p>
        </p:txBody>
      </p:sp>
      <p:sp>
        <p:nvSpPr>
          <p:cNvPr id="393" name="CustomShape 4"/>
          <p:cNvSpPr/>
          <p:nvPr/>
        </p:nvSpPr>
        <p:spPr>
          <a:xfrm>
            <a:off x="4495680" y="50292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Line 5"/>
          <p:cNvSpPr/>
          <p:nvPr/>
        </p:nvSpPr>
        <p:spPr>
          <a:xfrm flipV="1">
            <a:off x="1598040" y="2168280"/>
            <a:ext cx="2895480" cy="817920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Line 7"/>
          <p:cNvSpPr/>
          <p:nvPr/>
        </p:nvSpPr>
        <p:spPr>
          <a:xfrm>
            <a:off x="1620434" y="5385180"/>
            <a:ext cx="2884680" cy="734195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8"/>
          <p:cNvSpPr/>
          <p:nvPr/>
        </p:nvSpPr>
        <p:spPr>
          <a:xfrm>
            <a:off x="1013410" y="1998240"/>
            <a:ext cx="58571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013410" y="2836680"/>
            <a:ext cx="58571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013410" y="3751080"/>
            <a:ext cx="58571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3657600" y="4191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3657840" y="4572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3752640" y="50881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556272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5181480" y="56386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8"/>
          <p:cNvSpPr/>
          <p:nvPr/>
        </p:nvSpPr>
        <p:spPr>
          <a:xfrm>
            <a:off x="1600200" y="3886200"/>
            <a:ext cx="2893320" cy="19040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238560" y="2909760"/>
            <a:ext cx="9140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(x)1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25"/>
          <p:cNvSpPr/>
          <p:nvPr/>
        </p:nvSpPr>
        <p:spPr>
          <a:xfrm>
            <a:off x="4495680" y="16765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599120" y="1904760"/>
            <a:ext cx="2896560" cy="2365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598041" y="2286000"/>
            <a:ext cx="2897640" cy="162510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611000" y="2666880"/>
            <a:ext cx="2884680" cy="270792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429000" y="15798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429000" y="1905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429000" y="23418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56272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81480" y="22860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8991720" y="335268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248160" y="2286000"/>
            <a:ext cx="2743200" cy="12952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6"/>
          <p:cNvSpPr/>
          <p:nvPr/>
        </p:nvSpPr>
        <p:spPr>
          <a:xfrm>
            <a:off x="7620120" y="25146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38"/>
          <p:cNvSpPr/>
          <p:nvPr/>
        </p:nvSpPr>
        <p:spPr>
          <a:xfrm>
            <a:off x="7772400" y="443376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9"/>
          <p:cNvSpPr/>
          <p:nvPr/>
        </p:nvSpPr>
        <p:spPr>
          <a:xfrm>
            <a:off x="10058400" y="36709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677520" y="3962520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744200" y="3962160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42"/>
          <p:cNvSpPr/>
          <p:nvPr/>
        </p:nvSpPr>
        <p:spPr>
          <a:xfrm>
            <a:off x="556272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56272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562720" y="24282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871240" y="21848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574600" y="23122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0" name="CustomShape 51"/>
          <p:cNvSpPr/>
          <p:nvPr/>
        </p:nvSpPr>
        <p:spPr>
          <a:xfrm>
            <a:off x="5562720" y="57045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1" name="CustomShape 52"/>
          <p:cNvSpPr/>
          <p:nvPr/>
        </p:nvSpPr>
        <p:spPr>
          <a:xfrm flipV="1">
            <a:off x="5871240" y="54615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2" name="CustomShape 53"/>
          <p:cNvSpPr/>
          <p:nvPr/>
        </p:nvSpPr>
        <p:spPr>
          <a:xfrm>
            <a:off x="5574600" y="55933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10058400" y="40284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366920" y="37850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10070280" y="39034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CustomShape 9">
            <a:extLst>
              <a:ext uri="{FF2B5EF4-FFF2-40B4-BE49-F238E27FC236}">
                <a16:creationId xmlns:a16="http://schemas.microsoft.com/office/drawing/2014/main" id="{AAA5CD7B-65E1-4342-BC88-F1FDB86A2663}"/>
              </a:ext>
            </a:extLst>
          </p:cNvPr>
          <p:cNvSpPr/>
          <p:nvPr/>
        </p:nvSpPr>
        <p:spPr>
          <a:xfrm>
            <a:off x="11083396" y="3774780"/>
            <a:ext cx="422804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29">
            <a:extLst>
              <a:ext uri="{FF2B5EF4-FFF2-40B4-BE49-F238E27FC236}">
                <a16:creationId xmlns:a16="http://schemas.microsoft.com/office/drawing/2014/main" id="{32EB4683-5A94-4917-AF62-D23736BC06C3}"/>
              </a:ext>
            </a:extLst>
          </p:cNvPr>
          <p:cNvSpPr/>
          <p:nvPr/>
        </p:nvSpPr>
        <p:spPr>
          <a:xfrm rot="5400000">
            <a:off x="4672494" y="3593346"/>
            <a:ext cx="532680" cy="585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…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9">
            <a:extLst>
              <a:ext uri="{FF2B5EF4-FFF2-40B4-BE49-F238E27FC236}">
                <a16:creationId xmlns:a16="http://schemas.microsoft.com/office/drawing/2014/main" id="{9167EE2B-7FDF-4CBD-9D92-90AE39B3027D}"/>
              </a:ext>
            </a:extLst>
          </p:cNvPr>
          <p:cNvSpPr/>
          <p:nvPr/>
        </p:nvSpPr>
        <p:spPr>
          <a:xfrm rot="5400000">
            <a:off x="1183560" y="4355286"/>
            <a:ext cx="532680" cy="585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…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10">
            <a:extLst>
              <a:ext uri="{FF2B5EF4-FFF2-40B4-BE49-F238E27FC236}">
                <a16:creationId xmlns:a16="http://schemas.microsoft.com/office/drawing/2014/main" id="{2AC8CBC2-7004-486A-AA27-0A6C5D5E9E16}"/>
              </a:ext>
            </a:extLst>
          </p:cNvPr>
          <p:cNvSpPr/>
          <p:nvPr/>
        </p:nvSpPr>
        <p:spPr>
          <a:xfrm>
            <a:off x="1034725" y="5244300"/>
            <a:ext cx="58571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dim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(x)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0">
            <a:extLst>
              <a:ext uri="{FF2B5EF4-FFF2-40B4-BE49-F238E27FC236}">
                <a16:creationId xmlns:a16="http://schemas.microsoft.com/office/drawing/2014/main" id="{79D4C47A-3606-40D1-B518-E626DF2FB233}"/>
              </a:ext>
            </a:extLst>
          </p:cNvPr>
          <p:cNvSpPr/>
          <p:nvPr/>
        </p:nvSpPr>
        <p:spPr>
          <a:xfrm>
            <a:off x="3543480" y="5618400"/>
            <a:ext cx="9140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(x)n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Line 5">
            <a:extLst>
              <a:ext uri="{FF2B5EF4-FFF2-40B4-BE49-F238E27FC236}">
                <a16:creationId xmlns:a16="http://schemas.microsoft.com/office/drawing/2014/main" id="{E1CE4209-5DD7-42AC-9B10-C420A6C2C031}"/>
              </a:ext>
            </a:extLst>
          </p:cNvPr>
          <p:cNvSpPr/>
          <p:nvPr/>
        </p:nvSpPr>
        <p:spPr>
          <a:xfrm>
            <a:off x="1593721" y="2981700"/>
            <a:ext cx="2893320" cy="2507880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Line 5">
            <a:extLst>
              <a:ext uri="{FF2B5EF4-FFF2-40B4-BE49-F238E27FC236}">
                <a16:creationId xmlns:a16="http://schemas.microsoft.com/office/drawing/2014/main" id="{AD5FBD45-1FF9-44BF-808E-C5184D51FF9A}"/>
              </a:ext>
            </a:extLst>
          </p:cNvPr>
          <p:cNvSpPr/>
          <p:nvPr/>
        </p:nvSpPr>
        <p:spPr>
          <a:xfrm>
            <a:off x="1600200" y="2156159"/>
            <a:ext cx="2897640" cy="3129445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9">
            <a:extLst>
              <a:ext uri="{FF2B5EF4-FFF2-40B4-BE49-F238E27FC236}">
                <a16:creationId xmlns:a16="http://schemas.microsoft.com/office/drawing/2014/main" id="{FC252F18-E115-4C82-A36A-421A761DE4AC}"/>
              </a:ext>
            </a:extLst>
          </p:cNvPr>
          <p:cNvSpPr/>
          <p:nvPr/>
        </p:nvSpPr>
        <p:spPr>
          <a:xfrm>
            <a:off x="182133" y="6379344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The input feature vector doesn’t necessarily need to have 3 features; it could have some arbitrary number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of features.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3047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Generalize: Number of input features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10" name="CustomShape 9">
            <a:extLst>
              <a:ext uri="{FF2B5EF4-FFF2-40B4-BE49-F238E27FC236}">
                <a16:creationId xmlns:a16="http://schemas.microsoft.com/office/drawing/2014/main" id="{3EB4B02A-5F75-449A-9492-3ECC417348D7}"/>
              </a:ext>
            </a:extLst>
          </p:cNvPr>
          <p:cNvSpPr/>
          <p:nvPr/>
        </p:nvSpPr>
        <p:spPr>
          <a:xfrm>
            <a:off x="2514600" y="2414603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Input feature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301676D6-95B2-40F2-895B-768C15A5A306}"/>
              </a:ext>
            </a:extLst>
          </p:cNvPr>
          <p:cNvSpPr/>
          <p:nvPr/>
        </p:nvSpPr>
        <p:spPr>
          <a:xfrm>
            <a:off x="5090316" y="2414602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E1820B-1127-4685-9A42-786894552A46}"/>
              </a:ext>
            </a:extLst>
          </p:cNvPr>
          <p:cNvCxnSpPr>
            <a:cxnSpLocks/>
          </p:cNvCxnSpPr>
          <p:nvPr/>
        </p:nvCxnSpPr>
        <p:spPr>
          <a:xfrm flipV="1">
            <a:off x="4419600" y="1746268"/>
            <a:ext cx="914400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5EEAC-8F41-4A83-AC23-AA6090F4AC94}"/>
              </a:ext>
            </a:extLst>
          </p:cNvPr>
          <p:cNvCxnSpPr/>
          <p:nvPr/>
        </p:nvCxnSpPr>
        <p:spPr>
          <a:xfrm flipV="1">
            <a:off x="6324600" y="1819275"/>
            <a:ext cx="0" cy="62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9">
            <a:extLst>
              <a:ext uri="{FF2B5EF4-FFF2-40B4-BE49-F238E27FC236}">
                <a16:creationId xmlns:a16="http://schemas.microsoft.com/office/drawing/2014/main" id="{7F1BFA10-28C6-46FD-9019-C763E3733323}"/>
              </a:ext>
            </a:extLst>
          </p:cNvPr>
          <p:cNvSpPr/>
          <p:nvPr/>
        </p:nvSpPr>
        <p:spPr>
          <a:xfrm>
            <a:off x="7558885" y="2414602"/>
            <a:ext cx="2022700" cy="947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720566-B12B-4006-8903-35D094CE8E6F}"/>
              </a:ext>
            </a:extLst>
          </p:cNvPr>
          <p:cNvCxnSpPr>
            <a:cxnSpLocks/>
          </p:cNvCxnSpPr>
          <p:nvPr/>
        </p:nvCxnSpPr>
        <p:spPr>
          <a:xfrm flipH="1" flipV="1">
            <a:off x="7734301" y="1712407"/>
            <a:ext cx="495299" cy="70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9">
            <a:extLst>
              <a:ext uri="{FF2B5EF4-FFF2-40B4-BE49-F238E27FC236}">
                <a16:creationId xmlns:a16="http://schemas.microsoft.com/office/drawing/2014/main" id="{AFEB3F4C-C612-4972-AFB1-A7E28CA957EA}"/>
              </a:ext>
            </a:extLst>
          </p:cNvPr>
          <p:cNvSpPr/>
          <p:nvPr/>
        </p:nvSpPr>
        <p:spPr>
          <a:xfrm>
            <a:off x="2514598" y="5012031"/>
            <a:ext cx="2347116" cy="956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" name="CustomShape 9">
            <a:extLst>
              <a:ext uri="{FF2B5EF4-FFF2-40B4-BE49-F238E27FC236}">
                <a16:creationId xmlns:a16="http://schemas.microsoft.com/office/drawing/2014/main" id="{5450E462-E9D6-4F4A-B635-DD9E71C125E4}"/>
              </a:ext>
            </a:extLst>
          </p:cNvPr>
          <p:cNvSpPr/>
          <p:nvPr/>
        </p:nvSpPr>
        <p:spPr>
          <a:xfrm>
            <a:off x="5090316" y="5063502"/>
            <a:ext cx="2347116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1).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46941B-27C4-43F6-A88E-5296E292E61D}"/>
              </a:ext>
            </a:extLst>
          </p:cNvPr>
          <p:cNvCxnSpPr>
            <a:cxnSpLocks/>
          </p:cNvCxnSpPr>
          <p:nvPr/>
        </p:nvCxnSpPr>
        <p:spPr>
          <a:xfrm flipV="1">
            <a:off x="4419600" y="4267200"/>
            <a:ext cx="914400" cy="796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7905A8-A945-4D6F-80FB-D61482C60465}"/>
              </a:ext>
            </a:extLst>
          </p:cNvPr>
          <p:cNvCxnSpPr>
            <a:cxnSpLocks/>
          </p:cNvCxnSpPr>
          <p:nvPr/>
        </p:nvCxnSpPr>
        <p:spPr>
          <a:xfrm flipV="1">
            <a:off x="6324600" y="4267200"/>
            <a:ext cx="0" cy="824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9">
            <a:extLst>
              <a:ext uri="{FF2B5EF4-FFF2-40B4-BE49-F238E27FC236}">
                <a16:creationId xmlns:a16="http://schemas.microsoft.com/office/drawing/2014/main" id="{26CF6AD9-EF64-4C0C-9DD1-0B19063E1F91}"/>
              </a:ext>
            </a:extLst>
          </p:cNvPr>
          <p:cNvSpPr/>
          <p:nvPr/>
        </p:nvSpPr>
        <p:spPr>
          <a:xfrm>
            <a:off x="7558885" y="5063502"/>
            <a:ext cx="2022700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1).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 of network.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735779-69B3-4207-8940-D17E2C21C9BB}"/>
              </a:ext>
            </a:extLst>
          </p:cNvPr>
          <p:cNvCxnSpPr>
            <a:cxnSpLocks/>
          </p:cNvCxnSpPr>
          <p:nvPr/>
        </p:nvCxnSpPr>
        <p:spPr>
          <a:xfrm flipH="1" flipV="1">
            <a:off x="7239002" y="4395167"/>
            <a:ext cx="990598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39B706-0418-4052-8EF4-80567076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6" y="1170813"/>
            <a:ext cx="3181350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8ADD-E311-40B8-B6B5-C826DB41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581400"/>
            <a:ext cx="3095625" cy="619125"/>
          </a:xfrm>
          <a:prstGeom prst="rect">
            <a:avLst/>
          </a:prstGeom>
        </p:spPr>
      </p:pic>
      <p:sp>
        <p:nvSpPr>
          <p:cNvPr id="27" name="CustomShape 9">
            <a:extLst>
              <a:ext uri="{FF2B5EF4-FFF2-40B4-BE49-F238E27FC236}">
                <a16:creationId xmlns:a16="http://schemas.microsoft.com/office/drawing/2014/main" id="{168819FA-13A2-4DEE-99F6-7D81ACD8AB8C}"/>
              </a:ext>
            </a:extLst>
          </p:cNvPr>
          <p:cNvSpPr/>
          <p:nvPr/>
        </p:nvSpPr>
        <p:spPr>
          <a:xfrm>
            <a:off x="182133" y="6379344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The input feature vector doesn’t necessarily need to have 3 features; it could have some arbitrary number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of features.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9761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753639" imgH="3704762" progId="MSPhotoEd.3">
                  <p:embed/>
                </p:oleObj>
              </mc:Choice>
              <mc:Fallback>
                <p:oleObj name="Photo Editor Photo" r:id="rId2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Probabilistic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5C2C12-5D16-2C42-A249-94A525942662}"/>
              </a:ext>
            </a:extLst>
          </p:cNvPr>
          <p:cNvSpPr txBox="1"/>
          <p:nvPr/>
        </p:nvSpPr>
        <p:spPr>
          <a:xfrm>
            <a:off x="7323510" y="2399743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64DBD5-6CBD-D246-8F0E-EC07690D253C}"/>
              </a:ext>
            </a:extLst>
          </p:cNvPr>
          <p:cNvCxnSpPr>
            <a:cxnSpLocks/>
          </p:cNvCxnSpPr>
          <p:nvPr/>
        </p:nvCxnSpPr>
        <p:spPr>
          <a:xfrm flipV="1">
            <a:off x="4836904" y="3046079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EDF36-EA0D-5D4A-91B1-2DEB5569A616}"/>
              </a:ext>
            </a:extLst>
          </p:cNvPr>
          <p:cNvCxnSpPr>
            <a:cxnSpLocks/>
          </p:cNvCxnSpPr>
          <p:nvPr/>
        </p:nvCxnSpPr>
        <p:spPr>
          <a:xfrm flipV="1">
            <a:off x="5330408" y="3478046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2AEB57-4FFD-FD4B-938E-02E2DDE377D6}"/>
              </a:ext>
            </a:extLst>
          </p:cNvPr>
          <p:cNvCxnSpPr>
            <a:cxnSpLocks/>
          </p:cNvCxnSpPr>
          <p:nvPr/>
        </p:nvCxnSpPr>
        <p:spPr>
          <a:xfrm flipV="1">
            <a:off x="3849896" y="2278734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FE8346-DFF0-8C46-8DF3-9C25F0FB263D}"/>
              </a:ext>
            </a:extLst>
          </p:cNvPr>
          <p:cNvCxnSpPr>
            <a:cxnSpLocks/>
          </p:cNvCxnSpPr>
          <p:nvPr/>
        </p:nvCxnSpPr>
        <p:spPr>
          <a:xfrm flipV="1">
            <a:off x="3356392" y="1935237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665F91-6FE0-AF4A-A242-58B9CD9E0659}"/>
              </a:ext>
            </a:extLst>
          </p:cNvPr>
          <p:cNvSpPr txBox="1"/>
          <p:nvPr/>
        </p:nvSpPr>
        <p:spPr>
          <a:xfrm>
            <a:off x="7897187" y="286885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3451B-DEE2-6141-8990-038256FEA59F}"/>
              </a:ext>
            </a:extLst>
          </p:cNvPr>
          <p:cNvSpPr txBox="1"/>
          <p:nvPr/>
        </p:nvSpPr>
        <p:spPr>
          <a:xfrm>
            <a:off x="8225252" y="342900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44FD86-17FE-874D-A180-F18F51531AC6}"/>
              </a:ext>
            </a:extLst>
          </p:cNvPr>
          <p:cNvSpPr txBox="1"/>
          <p:nvPr/>
        </p:nvSpPr>
        <p:spPr>
          <a:xfrm>
            <a:off x="6830006" y="19482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EB8DD-4AD4-9A41-B8B8-EA6AB209AD00}"/>
              </a:ext>
            </a:extLst>
          </p:cNvPr>
          <p:cNvSpPr txBox="1"/>
          <p:nvPr/>
        </p:nvSpPr>
        <p:spPr>
          <a:xfrm>
            <a:off x="6382995" y="151247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363940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27" grpId="0"/>
      <p:bldP spid="2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 1"/>
          <p:cNvSpPr/>
          <p:nvPr/>
        </p:nvSpPr>
        <p:spPr>
          <a:xfrm flipV="1">
            <a:off x="6172200" y="5172480"/>
            <a:ext cx="2892958" cy="54252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Generalize: Number of outputs</a:t>
            </a:r>
            <a:endParaRPr lang="en-US" dirty="0"/>
          </a:p>
        </p:txBody>
      </p:sp>
      <p:sp>
        <p:nvSpPr>
          <p:cNvPr id="393" name="CustomShape 4"/>
          <p:cNvSpPr/>
          <p:nvPr/>
        </p:nvSpPr>
        <p:spPr>
          <a:xfrm>
            <a:off x="4495680" y="50292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Line 5"/>
          <p:cNvSpPr/>
          <p:nvPr/>
        </p:nvSpPr>
        <p:spPr>
          <a:xfrm flipV="1">
            <a:off x="1598040" y="2168280"/>
            <a:ext cx="2895480" cy="817920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Line 7"/>
          <p:cNvSpPr/>
          <p:nvPr/>
        </p:nvSpPr>
        <p:spPr>
          <a:xfrm>
            <a:off x="1620434" y="5385180"/>
            <a:ext cx="2884680" cy="734195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8"/>
          <p:cNvSpPr/>
          <p:nvPr/>
        </p:nvSpPr>
        <p:spPr>
          <a:xfrm>
            <a:off x="1013410" y="1998240"/>
            <a:ext cx="58571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013410" y="2836680"/>
            <a:ext cx="58571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013410" y="3751080"/>
            <a:ext cx="58571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3657600" y="4191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3657840" y="4572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3752640" y="508818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556272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5181480" y="56386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8"/>
          <p:cNvSpPr/>
          <p:nvPr/>
        </p:nvSpPr>
        <p:spPr>
          <a:xfrm>
            <a:off x="1600200" y="3886200"/>
            <a:ext cx="2893320" cy="19040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238560" y="2909760"/>
            <a:ext cx="9140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(x)1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25"/>
          <p:cNvSpPr/>
          <p:nvPr/>
        </p:nvSpPr>
        <p:spPr>
          <a:xfrm>
            <a:off x="4495680" y="16765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599120" y="1904760"/>
            <a:ext cx="2896560" cy="2365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598041" y="2286000"/>
            <a:ext cx="2897640" cy="162510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611000" y="2666880"/>
            <a:ext cx="2884680" cy="270792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429000" y="15798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429000" y="19050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429000" y="234180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56272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81480" y="22860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9025200" y="22860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248159" y="2286000"/>
            <a:ext cx="2766241" cy="256944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39"/>
          <p:cNvSpPr/>
          <p:nvPr/>
        </p:nvSpPr>
        <p:spPr>
          <a:xfrm>
            <a:off x="10091880" y="260424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711000" y="2895840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777680" y="2895480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42"/>
          <p:cNvSpPr/>
          <p:nvPr/>
        </p:nvSpPr>
        <p:spPr>
          <a:xfrm>
            <a:off x="556272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56272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562720" y="24282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871240" y="21848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574600" y="23122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0" name="CustomShape 51"/>
          <p:cNvSpPr/>
          <p:nvPr/>
        </p:nvSpPr>
        <p:spPr>
          <a:xfrm>
            <a:off x="5562720" y="57045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1" name="CustomShape 52"/>
          <p:cNvSpPr/>
          <p:nvPr/>
        </p:nvSpPr>
        <p:spPr>
          <a:xfrm flipV="1">
            <a:off x="5871240" y="54615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2" name="CustomShape 53"/>
          <p:cNvSpPr/>
          <p:nvPr/>
        </p:nvSpPr>
        <p:spPr>
          <a:xfrm>
            <a:off x="5574600" y="55933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10091880" y="296172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400400" y="27183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10103760" y="283680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CustomShape 9">
            <a:extLst>
              <a:ext uri="{FF2B5EF4-FFF2-40B4-BE49-F238E27FC236}">
                <a16:creationId xmlns:a16="http://schemas.microsoft.com/office/drawing/2014/main" id="{AAA5CD7B-65E1-4342-BC88-F1FDB86A2663}"/>
              </a:ext>
            </a:extLst>
          </p:cNvPr>
          <p:cNvSpPr/>
          <p:nvPr/>
        </p:nvSpPr>
        <p:spPr>
          <a:xfrm>
            <a:off x="11116876" y="2708100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lang="en-US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9" name="CustomShape 29">
            <a:extLst>
              <a:ext uri="{FF2B5EF4-FFF2-40B4-BE49-F238E27FC236}">
                <a16:creationId xmlns:a16="http://schemas.microsoft.com/office/drawing/2014/main" id="{32EB4683-5A94-4917-AF62-D23736BC06C3}"/>
              </a:ext>
            </a:extLst>
          </p:cNvPr>
          <p:cNvSpPr/>
          <p:nvPr/>
        </p:nvSpPr>
        <p:spPr>
          <a:xfrm rot="5400000">
            <a:off x="4672494" y="3593346"/>
            <a:ext cx="532680" cy="585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…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9">
            <a:extLst>
              <a:ext uri="{FF2B5EF4-FFF2-40B4-BE49-F238E27FC236}">
                <a16:creationId xmlns:a16="http://schemas.microsoft.com/office/drawing/2014/main" id="{9167EE2B-7FDF-4CBD-9D92-90AE39B3027D}"/>
              </a:ext>
            </a:extLst>
          </p:cNvPr>
          <p:cNvSpPr/>
          <p:nvPr/>
        </p:nvSpPr>
        <p:spPr>
          <a:xfrm rot="5400000">
            <a:off x="1183560" y="4355286"/>
            <a:ext cx="532680" cy="585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…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10">
            <a:extLst>
              <a:ext uri="{FF2B5EF4-FFF2-40B4-BE49-F238E27FC236}">
                <a16:creationId xmlns:a16="http://schemas.microsoft.com/office/drawing/2014/main" id="{2AC8CBC2-7004-486A-AA27-0A6C5D5E9E16}"/>
              </a:ext>
            </a:extLst>
          </p:cNvPr>
          <p:cNvSpPr/>
          <p:nvPr/>
        </p:nvSpPr>
        <p:spPr>
          <a:xfrm>
            <a:off x="1034725" y="5244300"/>
            <a:ext cx="58571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dim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(x)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0">
            <a:extLst>
              <a:ext uri="{FF2B5EF4-FFF2-40B4-BE49-F238E27FC236}">
                <a16:creationId xmlns:a16="http://schemas.microsoft.com/office/drawing/2014/main" id="{79D4C47A-3606-40D1-B518-E626DF2FB233}"/>
              </a:ext>
            </a:extLst>
          </p:cNvPr>
          <p:cNvSpPr/>
          <p:nvPr/>
        </p:nvSpPr>
        <p:spPr>
          <a:xfrm>
            <a:off x="3543480" y="5618400"/>
            <a:ext cx="9140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(x)n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Line 5">
            <a:extLst>
              <a:ext uri="{FF2B5EF4-FFF2-40B4-BE49-F238E27FC236}">
                <a16:creationId xmlns:a16="http://schemas.microsoft.com/office/drawing/2014/main" id="{E1CE4209-5DD7-42AC-9B10-C420A6C2C031}"/>
              </a:ext>
            </a:extLst>
          </p:cNvPr>
          <p:cNvSpPr/>
          <p:nvPr/>
        </p:nvSpPr>
        <p:spPr>
          <a:xfrm>
            <a:off x="1593721" y="2981700"/>
            <a:ext cx="2893320" cy="2507880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Line 5">
            <a:extLst>
              <a:ext uri="{FF2B5EF4-FFF2-40B4-BE49-F238E27FC236}">
                <a16:creationId xmlns:a16="http://schemas.microsoft.com/office/drawing/2014/main" id="{AD5FBD45-1FF9-44BF-808E-C5184D51FF9A}"/>
              </a:ext>
            </a:extLst>
          </p:cNvPr>
          <p:cNvSpPr/>
          <p:nvPr/>
        </p:nvSpPr>
        <p:spPr>
          <a:xfrm>
            <a:off x="1600200" y="2156159"/>
            <a:ext cx="2897640" cy="3129445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34">
            <a:extLst>
              <a:ext uri="{FF2B5EF4-FFF2-40B4-BE49-F238E27FC236}">
                <a16:creationId xmlns:a16="http://schemas.microsoft.com/office/drawing/2014/main" id="{49D80177-954B-4DAA-B467-60425729B13F}"/>
              </a:ext>
            </a:extLst>
          </p:cNvPr>
          <p:cNvSpPr/>
          <p:nvPr/>
        </p:nvSpPr>
        <p:spPr>
          <a:xfrm>
            <a:off x="9043869" y="4305001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39">
            <a:extLst>
              <a:ext uri="{FF2B5EF4-FFF2-40B4-BE49-F238E27FC236}">
                <a16:creationId xmlns:a16="http://schemas.microsoft.com/office/drawing/2014/main" id="{F34B3ADC-C51C-40FB-8521-E74C6283AE39}"/>
              </a:ext>
            </a:extLst>
          </p:cNvPr>
          <p:cNvSpPr/>
          <p:nvPr/>
        </p:nvSpPr>
        <p:spPr>
          <a:xfrm>
            <a:off x="10110549" y="4623241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40">
            <a:extLst>
              <a:ext uri="{FF2B5EF4-FFF2-40B4-BE49-F238E27FC236}">
                <a16:creationId xmlns:a16="http://schemas.microsoft.com/office/drawing/2014/main" id="{6D378263-ADA3-4179-9485-6F6E5D6DBAD4}"/>
              </a:ext>
            </a:extLst>
          </p:cNvPr>
          <p:cNvSpPr/>
          <p:nvPr/>
        </p:nvSpPr>
        <p:spPr>
          <a:xfrm>
            <a:off x="9729669" y="4914841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Line 41">
            <a:extLst>
              <a:ext uri="{FF2B5EF4-FFF2-40B4-BE49-F238E27FC236}">
                <a16:creationId xmlns:a16="http://schemas.microsoft.com/office/drawing/2014/main" id="{8EB4A427-76F8-4C02-AB28-A5FA84A5C626}"/>
              </a:ext>
            </a:extLst>
          </p:cNvPr>
          <p:cNvSpPr/>
          <p:nvPr/>
        </p:nvSpPr>
        <p:spPr>
          <a:xfrm>
            <a:off x="10796349" y="4914481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54">
            <a:extLst>
              <a:ext uri="{FF2B5EF4-FFF2-40B4-BE49-F238E27FC236}">
                <a16:creationId xmlns:a16="http://schemas.microsoft.com/office/drawing/2014/main" id="{E5625199-E978-4D5A-91BF-ABFCBD6EDE2B}"/>
              </a:ext>
            </a:extLst>
          </p:cNvPr>
          <p:cNvSpPr/>
          <p:nvPr/>
        </p:nvSpPr>
        <p:spPr>
          <a:xfrm>
            <a:off x="10110549" y="4980721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6" name="CustomShape 55">
            <a:extLst>
              <a:ext uri="{FF2B5EF4-FFF2-40B4-BE49-F238E27FC236}">
                <a16:creationId xmlns:a16="http://schemas.microsoft.com/office/drawing/2014/main" id="{9A141B3B-97D7-48FE-A8B7-7FF0CA5EE2E8}"/>
              </a:ext>
            </a:extLst>
          </p:cNvPr>
          <p:cNvSpPr/>
          <p:nvPr/>
        </p:nvSpPr>
        <p:spPr>
          <a:xfrm flipV="1">
            <a:off x="10419069" y="4737361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" name="CustomShape 56">
            <a:extLst>
              <a:ext uri="{FF2B5EF4-FFF2-40B4-BE49-F238E27FC236}">
                <a16:creationId xmlns:a16="http://schemas.microsoft.com/office/drawing/2014/main" id="{10371712-2219-4CEB-BD46-2CEC1BAFCE5C}"/>
              </a:ext>
            </a:extLst>
          </p:cNvPr>
          <p:cNvSpPr/>
          <p:nvPr/>
        </p:nvSpPr>
        <p:spPr>
          <a:xfrm>
            <a:off x="10122429" y="4855801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0" name="CustomShape 9">
            <a:extLst>
              <a:ext uri="{FF2B5EF4-FFF2-40B4-BE49-F238E27FC236}">
                <a16:creationId xmlns:a16="http://schemas.microsoft.com/office/drawing/2014/main" id="{946F584B-64F8-403B-B8F3-FDEBFFC60BCF}"/>
              </a:ext>
            </a:extLst>
          </p:cNvPr>
          <p:cNvSpPr/>
          <p:nvPr/>
        </p:nvSpPr>
        <p:spPr>
          <a:xfrm>
            <a:off x="11135545" y="4727101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lang="en-US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dim</a:t>
            </a:r>
            <a:r>
              <a:rPr lang="en-US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(y)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1" name="CustomShape 29">
            <a:extLst>
              <a:ext uri="{FF2B5EF4-FFF2-40B4-BE49-F238E27FC236}">
                <a16:creationId xmlns:a16="http://schemas.microsoft.com/office/drawing/2014/main" id="{67815D3C-1DC2-4060-940A-6CF864ADF5E6}"/>
              </a:ext>
            </a:extLst>
          </p:cNvPr>
          <p:cNvSpPr/>
          <p:nvPr/>
        </p:nvSpPr>
        <p:spPr>
          <a:xfrm rot="5400000">
            <a:off x="9246715" y="3643865"/>
            <a:ext cx="532680" cy="5857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…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Line 26">
            <a:extLst>
              <a:ext uri="{FF2B5EF4-FFF2-40B4-BE49-F238E27FC236}">
                <a16:creationId xmlns:a16="http://schemas.microsoft.com/office/drawing/2014/main" id="{2183F660-55E0-4A3D-802D-969E0E8C3C17}"/>
              </a:ext>
            </a:extLst>
          </p:cNvPr>
          <p:cNvSpPr/>
          <p:nvPr/>
        </p:nvSpPr>
        <p:spPr>
          <a:xfrm>
            <a:off x="6245850" y="2294279"/>
            <a:ext cx="2778990" cy="354961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Line 28">
            <a:extLst>
              <a:ext uri="{FF2B5EF4-FFF2-40B4-BE49-F238E27FC236}">
                <a16:creationId xmlns:a16="http://schemas.microsoft.com/office/drawing/2014/main" id="{CBB374B5-5E51-4B03-AE94-2190BEE5DC63}"/>
              </a:ext>
            </a:extLst>
          </p:cNvPr>
          <p:cNvSpPr/>
          <p:nvPr/>
        </p:nvSpPr>
        <p:spPr>
          <a:xfrm flipV="1">
            <a:off x="6243839" y="3047039"/>
            <a:ext cx="2759710" cy="2621189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9">
            <a:extLst>
              <a:ext uri="{FF2B5EF4-FFF2-40B4-BE49-F238E27FC236}">
                <a16:creationId xmlns:a16="http://schemas.microsoft.com/office/drawing/2014/main" id="{41BA6B4F-1A61-4D30-8068-EA408F475EDD}"/>
              </a:ext>
            </a:extLst>
          </p:cNvPr>
          <p:cNvSpPr/>
          <p:nvPr/>
        </p:nvSpPr>
        <p:spPr>
          <a:xfrm>
            <a:off x="182133" y="6379391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The output doesn’t necessarily need to be just one number; it could be some arbitrary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length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7267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Generalize: Number of input features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10" name="CustomShape 9">
            <a:extLst>
              <a:ext uri="{FF2B5EF4-FFF2-40B4-BE49-F238E27FC236}">
                <a16:creationId xmlns:a16="http://schemas.microsoft.com/office/drawing/2014/main" id="{3EB4B02A-5F75-449A-9492-3ECC417348D7}"/>
              </a:ext>
            </a:extLst>
          </p:cNvPr>
          <p:cNvSpPr/>
          <p:nvPr/>
        </p:nvSpPr>
        <p:spPr>
          <a:xfrm>
            <a:off x="2514600" y="2414603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Input feature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301676D6-95B2-40F2-895B-768C15A5A306}"/>
              </a:ext>
            </a:extLst>
          </p:cNvPr>
          <p:cNvSpPr/>
          <p:nvPr/>
        </p:nvSpPr>
        <p:spPr>
          <a:xfrm>
            <a:off x="5090316" y="2414602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E1820B-1127-4685-9A42-786894552A46}"/>
              </a:ext>
            </a:extLst>
          </p:cNvPr>
          <p:cNvCxnSpPr>
            <a:cxnSpLocks/>
          </p:cNvCxnSpPr>
          <p:nvPr/>
        </p:nvCxnSpPr>
        <p:spPr>
          <a:xfrm flipV="1">
            <a:off x="4419600" y="1746268"/>
            <a:ext cx="914400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5EEAC-8F41-4A83-AC23-AA6090F4AC94}"/>
              </a:ext>
            </a:extLst>
          </p:cNvPr>
          <p:cNvCxnSpPr/>
          <p:nvPr/>
        </p:nvCxnSpPr>
        <p:spPr>
          <a:xfrm flipV="1">
            <a:off x="6324600" y="1819275"/>
            <a:ext cx="0" cy="62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9">
            <a:extLst>
              <a:ext uri="{FF2B5EF4-FFF2-40B4-BE49-F238E27FC236}">
                <a16:creationId xmlns:a16="http://schemas.microsoft.com/office/drawing/2014/main" id="{7F1BFA10-28C6-46FD-9019-C763E3733323}"/>
              </a:ext>
            </a:extLst>
          </p:cNvPr>
          <p:cNvSpPr/>
          <p:nvPr/>
        </p:nvSpPr>
        <p:spPr>
          <a:xfrm>
            <a:off x="7558885" y="2414602"/>
            <a:ext cx="2022700" cy="947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720566-B12B-4006-8903-35D094CE8E6F}"/>
              </a:ext>
            </a:extLst>
          </p:cNvPr>
          <p:cNvCxnSpPr>
            <a:cxnSpLocks/>
          </p:cNvCxnSpPr>
          <p:nvPr/>
        </p:nvCxnSpPr>
        <p:spPr>
          <a:xfrm flipH="1" flipV="1">
            <a:off x="7734301" y="1712407"/>
            <a:ext cx="495299" cy="70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9">
            <a:extLst>
              <a:ext uri="{FF2B5EF4-FFF2-40B4-BE49-F238E27FC236}">
                <a16:creationId xmlns:a16="http://schemas.microsoft.com/office/drawing/2014/main" id="{AFEB3F4C-C612-4972-AFB1-A7E28CA957EA}"/>
              </a:ext>
            </a:extLst>
          </p:cNvPr>
          <p:cNvSpPr/>
          <p:nvPr/>
        </p:nvSpPr>
        <p:spPr>
          <a:xfrm>
            <a:off x="2514598" y="5012031"/>
            <a:ext cx="2347116" cy="956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" name="CustomShape 9">
            <a:extLst>
              <a:ext uri="{FF2B5EF4-FFF2-40B4-BE49-F238E27FC236}">
                <a16:creationId xmlns:a16="http://schemas.microsoft.com/office/drawing/2014/main" id="{5450E462-E9D6-4F4A-B635-DD9E71C125E4}"/>
              </a:ext>
            </a:extLst>
          </p:cNvPr>
          <p:cNvSpPr/>
          <p:nvPr/>
        </p:nvSpPr>
        <p:spPr>
          <a:xfrm>
            <a:off x="5090316" y="5063502"/>
            <a:ext cx="2347116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46941B-27C4-43F6-A88E-5296E292E61D}"/>
              </a:ext>
            </a:extLst>
          </p:cNvPr>
          <p:cNvCxnSpPr>
            <a:cxnSpLocks/>
          </p:cNvCxnSpPr>
          <p:nvPr/>
        </p:nvCxnSpPr>
        <p:spPr>
          <a:xfrm flipV="1">
            <a:off x="4419600" y="4267200"/>
            <a:ext cx="914400" cy="796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7905A8-A945-4D6F-80FB-D61482C60465}"/>
              </a:ext>
            </a:extLst>
          </p:cNvPr>
          <p:cNvCxnSpPr>
            <a:cxnSpLocks/>
          </p:cNvCxnSpPr>
          <p:nvPr/>
        </p:nvCxnSpPr>
        <p:spPr>
          <a:xfrm flipV="1">
            <a:off x="6324600" y="4267200"/>
            <a:ext cx="0" cy="824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9">
            <a:extLst>
              <a:ext uri="{FF2B5EF4-FFF2-40B4-BE49-F238E27FC236}">
                <a16:creationId xmlns:a16="http://schemas.microsoft.com/office/drawing/2014/main" id="{26CF6AD9-EF64-4C0C-9DD1-0B19063E1F91}"/>
              </a:ext>
            </a:extLst>
          </p:cNvPr>
          <p:cNvSpPr/>
          <p:nvPr/>
        </p:nvSpPr>
        <p:spPr>
          <a:xfrm>
            <a:off x="7558885" y="5063502"/>
            <a:ext cx="2022700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 of network.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735779-69B3-4207-8940-D17E2C21C9BB}"/>
              </a:ext>
            </a:extLst>
          </p:cNvPr>
          <p:cNvCxnSpPr>
            <a:cxnSpLocks/>
          </p:cNvCxnSpPr>
          <p:nvPr/>
        </p:nvCxnSpPr>
        <p:spPr>
          <a:xfrm flipH="1" flipV="1">
            <a:off x="7239002" y="4395167"/>
            <a:ext cx="990598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39B706-0418-4052-8EF4-80567076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6" y="1170813"/>
            <a:ext cx="3181350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8ADD-E311-40B8-B6B5-C826DB41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581400"/>
            <a:ext cx="3095625" cy="619125"/>
          </a:xfrm>
          <a:prstGeom prst="rect">
            <a:avLst/>
          </a:prstGeom>
        </p:spPr>
      </p:pic>
      <p:sp>
        <p:nvSpPr>
          <p:cNvPr id="28" name="CustomShape 9">
            <a:extLst>
              <a:ext uri="{FF2B5EF4-FFF2-40B4-BE49-F238E27FC236}">
                <a16:creationId xmlns:a16="http://schemas.microsoft.com/office/drawing/2014/main" id="{01B1BFBE-4AB0-49D2-826B-065DE3B27B9A}"/>
              </a:ext>
            </a:extLst>
          </p:cNvPr>
          <p:cNvSpPr/>
          <p:nvPr/>
        </p:nvSpPr>
        <p:spPr>
          <a:xfrm>
            <a:off x="182133" y="6379391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The output doesn’t necessarily need to be just one number; it could be some arbitrary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length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726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Generalized 2-Layer Neural Network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10" name="CustomShape 9">
            <a:extLst>
              <a:ext uri="{FF2B5EF4-FFF2-40B4-BE49-F238E27FC236}">
                <a16:creationId xmlns:a16="http://schemas.microsoft.com/office/drawing/2014/main" id="{3EB4B02A-5F75-449A-9492-3ECC417348D7}"/>
              </a:ext>
            </a:extLst>
          </p:cNvPr>
          <p:cNvSpPr/>
          <p:nvPr/>
        </p:nvSpPr>
        <p:spPr>
          <a:xfrm>
            <a:off x="0" y="2462990"/>
            <a:ext cx="2118518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Input feature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301676D6-95B2-40F2-895B-768C15A5A306}"/>
              </a:ext>
            </a:extLst>
          </p:cNvPr>
          <p:cNvSpPr/>
          <p:nvPr/>
        </p:nvSpPr>
        <p:spPr>
          <a:xfrm>
            <a:off x="2347118" y="2462989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E1820B-1127-4685-9A42-786894552A46}"/>
              </a:ext>
            </a:extLst>
          </p:cNvPr>
          <p:cNvCxnSpPr>
            <a:cxnSpLocks/>
          </p:cNvCxnSpPr>
          <p:nvPr/>
        </p:nvCxnSpPr>
        <p:spPr>
          <a:xfrm flipV="1">
            <a:off x="1676402" y="1794655"/>
            <a:ext cx="914400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5EEAC-8F41-4A83-AC23-AA6090F4AC94}"/>
              </a:ext>
            </a:extLst>
          </p:cNvPr>
          <p:cNvCxnSpPr/>
          <p:nvPr/>
        </p:nvCxnSpPr>
        <p:spPr>
          <a:xfrm flipV="1">
            <a:off x="3581402" y="1867662"/>
            <a:ext cx="0" cy="62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9">
            <a:extLst>
              <a:ext uri="{FF2B5EF4-FFF2-40B4-BE49-F238E27FC236}">
                <a16:creationId xmlns:a16="http://schemas.microsoft.com/office/drawing/2014/main" id="{7F1BFA10-28C6-46FD-9019-C763E3733323}"/>
              </a:ext>
            </a:extLst>
          </p:cNvPr>
          <p:cNvSpPr/>
          <p:nvPr/>
        </p:nvSpPr>
        <p:spPr>
          <a:xfrm>
            <a:off x="4769222" y="2462989"/>
            <a:ext cx="2022700" cy="947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720566-B12B-4006-8903-35D094CE8E6F}"/>
              </a:ext>
            </a:extLst>
          </p:cNvPr>
          <p:cNvCxnSpPr>
            <a:cxnSpLocks/>
          </p:cNvCxnSpPr>
          <p:nvPr/>
        </p:nvCxnSpPr>
        <p:spPr>
          <a:xfrm flipH="1" flipV="1">
            <a:off x="4991103" y="1760794"/>
            <a:ext cx="495299" cy="70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9">
            <a:extLst>
              <a:ext uri="{FF2B5EF4-FFF2-40B4-BE49-F238E27FC236}">
                <a16:creationId xmlns:a16="http://schemas.microsoft.com/office/drawing/2014/main" id="{AFEB3F4C-C612-4972-AFB1-A7E28CA957EA}"/>
              </a:ext>
            </a:extLst>
          </p:cNvPr>
          <p:cNvSpPr/>
          <p:nvPr/>
        </p:nvSpPr>
        <p:spPr>
          <a:xfrm>
            <a:off x="182132" y="5060418"/>
            <a:ext cx="1936383" cy="956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" name="CustomShape 9">
            <a:extLst>
              <a:ext uri="{FF2B5EF4-FFF2-40B4-BE49-F238E27FC236}">
                <a16:creationId xmlns:a16="http://schemas.microsoft.com/office/drawing/2014/main" id="{5450E462-E9D6-4F4A-B635-DD9E71C125E4}"/>
              </a:ext>
            </a:extLst>
          </p:cNvPr>
          <p:cNvSpPr/>
          <p:nvPr/>
        </p:nvSpPr>
        <p:spPr>
          <a:xfrm>
            <a:off x="2347118" y="5111889"/>
            <a:ext cx="2347116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46941B-27C4-43F6-A88E-5296E292E61D}"/>
              </a:ext>
            </a:extLst>
          </p:cNvPr>
          <p:cNvCxnSpPr>
            <a:cxnSpLocks/>
          </p:cNvCxnSpPr>
          <p:nvPr/>
        </p:nvCxnSpPr>
        <p:spPr>
          <a:xfrm flipV="1">
            <a:off x="1676402" y="4315587"/>
            <a:ext cx="914400" cy="796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7905A8-A945-4D6F-80FB-D61482C60465}"/>
              </a:ext>
            </a:extLst>
          </p:cNvPr>
          <p:cNvCxnSpPr>
            <a:cxnSpLocks/>
          </p:cNvCxnSpPr>
          <p:nvPr/>
        </p:nvCxnSpPr>
        <p:spPr>
          <a:xfrm flipV="1">
            <a:off x="3581402" y="4315587"/>
            <a:ext cx="0" cy="824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9">
            <a:extLst>
              <a:ext uri="{FF2B5EF4-FFF2-40B4-BE49-F238E27FC236}">
                <a16:creationId xmlns:a16="http://schemas.microsoft.com/office/drawing/2014/main" id="{26CF6AD9-EF64-4C0C-9DD1-0B19063E1F91}"/>
              </a:ext>
            </a:extLst>
          </p:cNvPr>
          <p:cNvSpPr/>
          <p:nvPr/>
        </p:nvSpPr>
        <p:spPr>
          <a:xfrm>
            <a:off x="4769222" y="5111889"/>
            <a:ext cx="2022700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(1,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 of network.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735779-69B3-4207-8940-D17E2C21C9BB}"/>
              </a:ext>
            </a:extLst>
          </p:cNvPr>
          <p:cNvCxnSpPr>
            <a:cxnSpLocks/>
          </p:cNvCxnSpPr>
          <p:nvPr/>
        </p:nvCxnSpPr>
        <p:spPr>
          <a:xfrm flipH="1" flipV="1">
            <a:off x="4495804" y="4443554"/>
            <a:ext cx="990598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39B706-0418-4052-8EF4-80567076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8" y="1219200"/>
            <a:ext cx="3181350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8ADD-E311-40B8-B6B5-C826DB41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7" y="3629787"/>
            <a:ext cx="3095625" cy="619125"/>
          </a:xfrm>
          <a:prstGeom prst="rect">
            <a:avLst/>
          </a:prstGeom>
        </p:spPr>
      </p:pic>
      <p:sp>
        <p:nvSpPr>
          <p:cNvPr id="27" name="CustomShape 9">
            <a:extLst>
              <a:ext uri="{FF2B5EF4-FFF2-40B4-BE49-F238E27FC236}">
                <a16:creationId xmlns:a16="http://schemas.microsoft.com/office/drawing/2014/main" id="{4972EF6D-F64A-4E4D-AD52-8EA69B93BE78}"/>
              </a:ext>
            </a:extLst>
          </p:cNvPr>
          <p:cNvSpPr/>
          <p:nvPr/>
        </p:nvSpPr>
        <p:spPr>
          <a:xfrm>
            <a:off x="182133" y="6379391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Big idea: The shape of a weight matrix is determined by the dimensions of the input and output of that layer.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CustomShape 9">
            <a:extLst>
              <a:ext uri="{FF2B5EF4-FFF2-40B4-BE49-F238E27FC236}">
                <a16:creationId xmlns:a16="http://schemas.microsoft.com/office/drawing/2014/main" id="{65D475D8-7C8E-4D4A-BFA0-06B242501357}"/>
              </a:ext>
            </a:extLst>
          </p:cNvPr>
          <p:cNvSpPr/>
          <p:nvPr/>
        </p:nvSpPr>
        <p:spPr>
          <a:xfrm>
            <a:off x="7162800" y="1479748"/>
            <a:ext cx="4785516" cy="17968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 1 has weight matrix with shape (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 These are the weights for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neurons, each taking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features as input.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ＭＳ Ｐゴシック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This transforms a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-dimensional input vector into an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-dimensional output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CustomShape 9">
            <a:extLst>
              <a:ext uri="{FF2B5EF4-FFF2-40B4-BE49-F238E27FC236}">
                <a16:creationId xmlns:a16="http://schemas.microsoft.com/office/drawing/2014/main" id="{7D383C55-2417-4EEB-847B-A9063DA1B2CB}"/>
              </a:ext>
            </a:extLst>
          </p:cNvPr>
          <p:cNvSpPr/>
          <p:nvPr/>
        </p:nvSpPr>
        <p:spPr>
          <a:xfrm>
            <a:off x="7164629" y="4038600"/>
            <a:ext cx="4785516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Layer 2 has weight matrix with shape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(n,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 These are the weights for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neurons, each taking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 features as input.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ＭＳ Ｐゴシック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This transforms an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-dimensional input vector into a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-dimensional output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9748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3-Layer, 3-Neuron Neural Network</a:t>
            </a:r>
          </a:p>
        </p:txBody>
      </p:sp>
      <p:sp>
        <p:nvSpPr>
          <p:cNvPr id="44" name="CustomShape 4">
            <a:extLst>
              <a:ext uri="{FF2B5EF4-FFF2-40B4-BE49-F238E27FC236}">
                <a16:creationId xmlns:a16="http://schemas.microsoft.com/office/drawing/2014/main" id="{D0236252-3B3B-4D2C-9A2D-F54F0CB61767}"/>
              </a:ext>
            </a:extLst>
          </p:cNvPr>
          <p:cNvSpPr/>
          <p:nvPr/>
        </p:nvSpPr>
        <p:spPr>
          <a:xfrm>
            <a:off x="3810000" y="48006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Line 5">
            <a:extLst>
              <a:ext uri="{FF2B5EF4-FFF2-40B4-BE49-F238E27FC236}">
                <a16:creationId xmlns:a16="http://schemas.microsoft.com/office/drawing/2014/main" id="{D2C04546-0908-49DC-A73F-F69839289E15}"/>
              </a:ext>
            </a:extLst>
          </p:cNvPr>
          <p:cNvSpPr/>
          <p:nvPr/>
        </p:nvSpPr>
        <p:spPr>
          <a:xfrm>
            <a:off x="2057520" y="2819160"/>
            <a:ext cx="1752480" cy="2286000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6">
            <a:extLst>
              <a:ext uri="{FF2B5EF4-FFF2-40B4-BE49-F238E27FC236}">
                <a16:creationId xmlns:a16="http://schemas.microsoft.com/office/drawing/2014/main" id="{7BD0D5B8-3961-480E-9539-390A3D70C96B}"/>
              </a:ext>
            </a:extLst>
          </p:cNvPr>
          <p:cNvSpPr/>
          <p:nvPr/>
        </p:nvSpPr>
        <p:spPr>
          <a:xfrm>
            <a:off x="2057520" y="3733560"/>
            <a:ext cx="1752480" cy="1752840"/>
          </a:xfrm>
          <a:prstGeom prst="line">
            <a:avLst/>
          </a:prstGeom>
          <a:ln w="889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Line 7">
            <a:extLst>
              <a:ext uri="{FF2B5EF4-FFF2-40B4-BE49-F238E27FC236}">
                <a16:creationId xmlns:a16="http://schemas.microsoft.com/office/drawing/2014/main" id="{42702C35-8B87-4114-82DE-2CB8EE4BC39B}"/>
              </a:ext>
            </a:extLst>
          </p:cNvPr>
          <p:cNvSpPr/>
          <p:nvPr/>
        </p:nvSpPr>
        <p:spPr>
          <a:xfrm>
            <a:off x="2057520" y="4572000"/>
            <a:ext cx="1752480" cy="121896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8">
            <a:extLst>
              <a:ext uri="{FF2B5EF4-FFF2-40B4-BE49-F238E27FC236}">
                <a16:creationId xmlns:a16="http://schemas.microsoft.com/office/drawing/2014/main" id="{C2F9B512-9934-4A2E-B0BC-8F96CD6DF970}"/>
              </a:ext>
            </a:extLst>
          </p:cNvPr>
          <p:cNvSpPr/>
          <p:nvPr/>
        </p:nvSpPr>
        <p:spPr>
          <a:xfrm>
            <a:off x="1676640" y="266688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9">
            <a:extLst>
              <a:ext uri="{FF2B5EF4-FFF2-40B4-BE49-F238E27FC236}">
                <a16:creationId xmlns:a16="http://schemas.microsoft.com/office/drawing/2014/main" id="{80C820EC-5F3A-4575-BD42-80031E63F0C6}"/>
              </a:ext>
            </a:extLst>
          </p:cNvPr>
          <p:cNvSpPr/>
          <p:nvPr/>
        </p:nvSpPr>
        <p:spPr>
          <a:xfrm>
            <a:off x="1676640" y="35053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0">
            <a:extLst>
              <a:ext uri="{FF2B5EF4-FFF2-40B4-BE49-F238E27FC236}">
                <a16:creationId xmlns:a16="http://schemas.microsoft.com/office/drawing/2014/main" id="{A8312D13-41F7-45C1-8616-3E2DED4A5772}"/>
              </a:ext>
            </a:extLst>
          </p:cNvPr>
          <p:cNvSpPr/>
          <p:nvPr/>
        </p:nvSpPr>
        <p:spPr>
          <a:xfrm>
            <a:off x="1676640" y="44197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1">
            <a:extLst>
              <a:ext uri="{FF2B5EF4-FFF2-40B4-BE49-F238E27FC236}">
                <a16:creationId xmlns:a16="http://schemas.microsoft.com/office/drawing/2014/main" id="{90341FE4-9B4B-4B8E-81FC-4E5ACD6C54EB}"/>
              </a:ext>
            </a:extLst>
          </p:cNvPr>
          <p:cNvSpPr/>
          <p:nvPr/>
        </p:nvSpPr>
        <p:spPr>
          <a:xfrm>
            <a:off x="4877040" y="51055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2">
            <a:extLst>
              <a:ext uri="{FF2B5EF4-FFF2-40B4-BE49-F238E27FC236}">
                <a16:creationId xmlns:a16="http://schemas.microsoft.com/office/drawing/2014/main" id="{8C548C03-E871-40B2-ADDF-FABC600E37EA}"/>
              </a:ext>
            </a:extLst>
          </p:cNvPr>
          <p:cNvSpPr/>
          <p:nvPr/>
        </p:nvSpPr>
        <p:spPr>
          <a:xfrm>
            <a:off x="4495800" y="54100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3">
            <a:extLst>
              <a:ext uri="{FF2B5EF4-FFF2-40B4-BE49-F238E27FC236}">
                <a16:creationId xmlns:a16="http://schemas.microsoft.com/office/drawing/2014/main" id="{1D7FA0A3-E6A2-45D2-B510-BFE5EF4C01F3}"/>
              </a:ext>
            </a:extLst>
          </p:cNvPr>
          <p:cNvSpPr/>
          <p:nvPr/>
        </p:nvSpPr>
        <p:spPr>
          <a:xfrm>
            <a:off x="3810000" y="30481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Line 14">
            <a:extLst>
              <a:ext uri="{FF2B5EF4-FFF2-40B4-BE49-F238E27FC236}">
                <a16:creationId xmlns:a16="http://schemas.microsoft.com/office/drawing/2014/main" id="{F7462280-F7E7-4A8B-894C-71F9BCB36DEB}"/>
              </a:ext>
            </a:extLst>
          </p:cNvPr>
          <p:cNvSpPr/>
          <p:nvPr/>
        </p:nvSpPr>
        <p:spPr>
          <a:xfrm>
            <a:off x="2057520" y="2819160"/>
            <a:ext cx="1752480" cy="38124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Line 15">
            <a:extLst>
              <a:ext uri="{FF2B5EF4-FFF2-40B4-BE49-F238E27FC236}">
                <a16:creationId xmlns:a16="http://schemas.microsoft.com/office/drawing/2014/main" id="{B036ED04-E2E8-4664-92A5-0160A1F04340}"/>
              </a:ext>
            </a:extLst>
          </p:cNvPr>
          <p:cNvSpPr/>
          <p:nvPr/>
        </p:nvSpPr>
        <p:spPr>
          <a:xfrm>
            <a:off x="2133480" y="3657600"/>
            <a:ext cx="167652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Line 16">
            <a:extLst>
              <a:ext uri="{FF2B5EF4-FFF2-40B4-BE49-F238E27FC236}">
                <a16:creationId xmlns:a16="http://schemas.microsoft.com/office/drawing/2014/main" id="{3003F357-7451-4724-9197-375AABC1E832}"/>
              </a:ext>
            </a:extLst>
          </p:cNvPr>
          <p:cNvSpPr/>
          <p:nvPr/>
        </p:nvSpPr>
        <p:spPr>
          <a:xfrm flipV="1">
            <a:off x="2057520" y="3962160"/>
            <a:ext cx="1828800" cy="60984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7">
            <a:extLst>
              <a:ext uri="{FF2B5EF4-FFF2-40B4-BE49-F238E27FC236}">
                <a16:creationId xmlns:a16="http://schemas.microsoft.com/office/drawing/2014/main" id="{20456EFE-2E06-4F3F-A6D7-752F3E324B44}"/>
              </a:ext>
            </a:extLst>
          </p:cNvPr>
          <p:cNvSpPr/>
          <p:nvPr/>
        </p:nvSpPr>
        <p:spPr>
          <a:xfrm>
            <a:off x="4877040" y="33526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18">
            <a:extLst>
              <a:ext uri="{FF2B5EF4-FFF2-40B4-BE49-F238E27FC236}">
                <a16:creationId xmlns:a16="http://schemas.microsoft.com/office/drawing/2014/main" id="{BA3C87DD-85FD-4D9D-A393-8FC35FBE5886}"/>
              </a:ext>
            </a:extLst>
          </p:cNvPr>
          <p:cNvSpPr/>
          <p:nvPr/>
        </p:nvSpPr>
        <p:spPr>
          <a:xfrm>
            <a:off x="4495800" y="36576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19">
            <a:extLst>
              <a:ext uri="{FF2B5EF4-FFF2-40B4-BE49-F238E27FC236}">
                <a16:creationId xmlns:a16="http://schemas.microsoft.com/office/drawing/2014/main" id="{6671552F-7F84-4757-AC81-A898ACCE91D9}"/>
              </a:ext>
            </a:extLst>
          </p:cNvPr>
          <p:cNvSpPr/>
          <p:nvPr/>
        </p:nvSpPr>
        <p:spPr>
          <a:xfrm>
            <a:off x="3810000" y="14479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Line 20">
            <a:extLst>
              <a:ext uri="{FF2B5EF4-FFF2-40B4-BE49-F238E27FC236}">
                <a16:creationId xmlns:a16="http://schemas.microsoft.com/office/drawing/2014/main" id="{CCC032F3-00F3-4792-8177-D7C9E774C9C4}"/>
              </a:ext>
            </a:extLst>
          </p:cNvPr>
          <p:cNvSpPr/>
          <p:nvPr/>
        </p:nvSpPr>
        <p:spPr>
          <a:xfrm flipV="1">
            <a:off x="2057520" y="1600200"/>
            <a:ext cx="1752480" cy="12189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Line 21">
            <a:extLst>
              <a:ext uri="{FF2B5EF4-FFF2-40B4-BE49-F238E27FC236}">
                <a16:creationId xmlns:a16="http://schemas.microsoft.com/office/drawing/2014/main" id="{CDDAB8CE-1FCC-4A15-BAB4-5E29B4EBC6BC}"/>
              </a:ext>
            </a:extLst>
          </p:cNvPr>
          <p:cNvSpPr/>
          <p:nvPr/>
        </p:nvSpPr>
        <p:spPr>
          <a:xfrm flipV="1">
            <a:off x="2057520" y="1981080"/>
            <a:ext cx="1752480" cy="16765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Line 22">
            <a:extLst>
              <a:ext uri="{FF2B5EF4-FFF2-40B4-BE49-F238E27FC236}">
                <a16:creationId xmlns:a16="http://schemas.microsoft.com/office/drawing/2014/main" id="{C53CEB35-5997-47B9-84C2-C7E45B2FA4B2}"/>
              </a:ext>
            </a:extLst>
          </p:cNvPr>
          <p:cNvSpPr/>
          <p:nvPr/>
        </p:nvSpPr>
        <p:spPr>
          <a:xfrm flipV="1">
            <a:off x="2057520" y="2361960"/>
            <a:ext cx="1676160" cy="22100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23">
            <a:extLst>
              <a:ext uri="{FF2B5EF4-FFF2-40B4-BE49-F238E27FC236}">
                <a16:creationId xmlns:a16="http://schemas.microsoft.com/office/drawing/2014/main" id="{E642C745-823F-40F6-B137-DABACCA915A1}"/>
              </a:ext>
            </a:extLst>
          </p:cNvPr>
          <p:cNvSpPr/>
          <p:nvPr/>
        </p:nvSpPr>
        <p:spPr>
          <a:xfrm>
            <a:off x="4877040" y="17524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4">
            <a:extLst>
              <a:ext uri="{FF2B5EF4-FFF2-40B4-BE49-F238E27FC236}">
                <a16:creationId xmlns:a16="http://schemas.microsoft.com/office/drawing/2014/main" id="{A46CF707-B405-4EB9-A885-8D2F71870FF1}"/>
              </a:ext>
            </a:extLst>
          </p:cNvPr>
          <p:cNvSpPr/>
          <p:nvPr/>
        </p:nvSpPr>
        <p:spPr>
          <a:xfrm>
            <a:off x="4495800" y="20574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30">
            <a:extLst>
              <a:ext uri="{FF2B5EF4-FFF2-40B4-BE49-F238E27FC236}">
                <a16:creationId xmlns:a16="http://schemas.microsoft.com/office/drawing/2014/main" id="{F75A7D70-DC79-4732-A4A6-E8CF1F98A936}"/>
              </a:ext>
            </a:extLst>
          </p:cNvPr>
          <p:cNvSpPr/>
          <p:nvPr/>
        </p:nvSpPr>
        <p:spPr>
          <a:xfrm>
            <a:off x="4877040" y="51055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1">
            <a:extLst>
              <a:ext uri="{FF2B5EF4-FFF2-40B4-BE49-F238E27FC236}">
                <a16:creationId xmlns:a16="http://schemas.microsoft.com/office/drawing/2014/main" id="{E062BBA2-B010-4FCB-831A-588204204241}"/>
              </a:ext>
            </a:extLst>
          </p:cNvPr>
          <p:cNvSpPr/>
          <p:nvPr/>
        </p:nvSpPr>
        <p:spPr>
          <a:xfrm>
            <a:off x="4877040" y="33526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32">
            <a:extLst>
              <a:ext uri="{FF2B5EF4-FFF2-40B4-BE49-F238E27FC236}">
                <a16:creationId xmlns:a16="http://schemas.microsoft.com/office/drawing/2014/main" id="{1A08751A-67B2-4826-ADF7-A6403F67A034}"/>
              </a:ext>
            </a:extLst>
          </p:cNvPr>
          <p:cNvSpPr/>
          <p:nvPr/>
        </p:nvSpPr>
        <p:spPr>
          <a:xfrm>
            <a:off x="4877040" y="17524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33">
            <a:extLst>
              <a:ext uri="{FF2B5EF4-FFF2-40B4-BE49-F238E27FC236}">
                <a16:creationId xmlns:a16="http://schemas.microsoft.com/office/drawing/2014/main" id="{7E2E34C7-16EC-4B3D-8B12-5A83AD1D1E96}"/>
              </a:ext>
            </a:extLst>
          </p:cNvPr>
          <p:cNvSpPr/>
          <p:nvPr/>
        </p:nvSpPr>
        <p:spPr>
          <a:xfrm>
            <a:off x="4877040" y="21996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0" name="CustomShape 34">
            <a:extLst>
              <a:ext uri="{FF2B5EF4-FFF2-40B4-BE49-F238E27FC236}">
                <a16:creationId xmlns:a16="http://schemas.microsoft.com/office/drawing/2014/main" id="{4352D84D-DDB7-4B47-91F1-0E324DAC365D}"/>
              </a:ext>
            </a:extLst>
          </p:cNvPr>
          <p:cNvSpPr/>
          <p:nvPr/>
        </p:nvSpPr>
        <p:spPr>
          <a:xfrm flipV="1">
            <a:off x="5185560" y="19562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1" name="CustomShape 35">
            <a:extLst>
              <a:ext uri="{FF2B5EF4-FFF2-40B4-BE49-F238E27FC236}">
                <a16:creationId xmlns:a16="http://schemas.microsoft.com/office/drawing/2014/main" id="{01070A23-B424-497B-A887-4E1A5E7B3988}"/>
              </a:ext>
            </a:extLst>
          </p:cNvPr>
          <p:cNvSpPr/>
          <p:nvPr/>
        </p:nvSpPr>
        <p:spPr>
          <a:xfrm>
            <a:off x="4888920" y="20746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" name="CustomShape 36">
            <a:extLst>
              <a:ext uri="{FF2B5EF4-FFF2-40B4-BE49-F238E27FC236}">
                <a16:creationId xmlns:a16="http://schemas.microsoft.com/office/drawing/2014/main" id="{6D9BD451-9FB3-40DA-B20D-9591D68D0123}"/>
              </a:ext>
            </a:extLst>
          </p:cNvPr>
          <p:cNvSpPr/>
          <p:nvPr/>
        </p:nvSpPr>
        <p:spPr>
          <a:xfrm>
            <a:off x="4877040" y="37234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3" name="CustomShape 37">
            <a:extLst>
              <a:ext uri="{FF2B5EF4-FFF2-40B4-BE49-F238E27FC236}">
                <a16:creationId xmlns:a16="http://schemas.microsoft.com/office/drawing/2014/main" id="{9565FD16-BBC9-4657-814A-5AFDF653757C}"/>
              </a:ext>
            </a:extLst>
          </p:cNvPr>
          <p:cNvSpPr/>
          <p:nvPr/>
        </p:nvSpPr>
        <p:spPr>
          <a:xfrm flipV="1">
            <a:off x="5185560" y="348048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4" name="CustomShape 38">
            <a:extLst>
              <a:ext uri="{FF2B5EF4-FFF2-40B4-BE49-F238E27FC236}">
                <a16:creationId xmlns:a16="http://schemas.microsoft.com/office/drawing/2014/main" id="{CCFE07A8-6F6D-4D99-A930-666F0F02623C}"/>
              </a:ext>
            </a:extLst>
          </p:cNvPr>
          <p:cNvSpPr/>
          <p:nvPr/>
        </p:nvSpPr>
        <p:spPr>
          <a:xfrm>
            <a:off x="4888920" y="361224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5" name="CustomShape 39">
            <a:extLst>
              <a:ext uri="{FF2B5EF4-FFF2-40B4-BE49-F238E27FC236}">
                <a16:creationId xmlns:a16="http://schemas.microsoft.com/office/drawing/2014/main" id="{E75992B6-0B8C-4DFE-AC03-0670F8EBCBB6}"/>
              </a:ext>
            </a:extLst>
          </p:cNvPr>
          <p:cNvSpPr/>
          <p:nvPr/>
        </p:nvSpPr>
        <p:spPr>
          <a:xfrm>
            <a:off x="4877040" y="54759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6" name="CustomShape 40">
            <a:extLst>
              <a:ext uri="{FF2B5EF4-FFF2-40B4-BE49-F238E27FC236}">
                <a16:creationId xmlns:a16="http://schemas.microsoft.com/office/drawing/2014/main" id="{C657E1AF-E532-49E1-80D0-AA991BF09389}"/>
              </a:ext>
            </a:extLst>
          </p:cNvPr>
          <p:cNvSpPr/>
          <p:nvPr/>
        </p:nvSpPr>
        <p:spPr>
          <a:xfrm flipV="1">
            <a:off x="5185560" y="52329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7" name="CustomShape 41">
            <a:extLst>
              <a:ext uri="{FF2B5EF4-FFF2-40B4-BE49-F238E27FC236}">
                <a16:creationId xmlns:a16="http://schemas.microsoft.com/office/drawing/2014/main" id="{10F69913-F2E2-472B-92ED-AAA255B0F9D5}"/>
              </a:ext>
            </a:extLst>
          </p:cNvPr>
          <p:cNvSpPr/>
          <p:nvPr/>
        </p:nvSpPr>
        <p:spPr>
          <a:xfrm>
            <a:off x="4888920" y="53647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" name="CustomShape 45">
            <a:extLst>
              <a:ext uri="{FF2B5EF4-FFF2-40B4-BE49-F238E27FC236}">
                <a16:creationId xmlns:a16="http://schemas.microsoft.com/office/drawing/2014/main" id="{1A542151-D8E1-4246-AB64-06C6B51FC673}"/>
              </a:ext>
            </a:extLst>
          </p:cNvPr>
          <p:cNvSpPr/>
          <p:nvPr/>
        </p:nvSpPr>
        <p:spPr>
          <a:xfrm>
            <a:off x="6096000" y="48006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46">
            <a:extLst>
              <a:ext uri="{FF2B5EF4-FFF2-40B4-BE49-F238E27FC236}">
                <a16:creationId xmlns:a16="http://schemas.microsoft.com/office/drawing/2014/main" id="{8AF90124-70B9-4B05-BC41-48DF3D44B9A3}"/>
              </a:ext>
            </a:extLst>
          </p:cNvPr>
          <p:cNvSpPr/>
          <p:nvPr/>
        </p:nvSpPr>
        <p:spPr>
          <a:xfrm>
            <a:off x="7163040" y="51055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47">
            <a:extLst>
              <a:ext uri="{FF2B5EF4-FFF2-40B4-BE49-F238E27FC236}">
                <a16:creationId xmlns:a16="http://schemas.microsoft.com/office/drawing/2014/main" id="{A6CD24BD-7F65-4810-AAD9-D7CAC904E3B9}"/>
              </a:ext>
            </a:extLst>
          </p:cNvPr>
          <p:cNvSpPr/>
          <p:nvPr/>
        </p:nvSpPr>
        <p:spPr>
          <a:xfrm>
            <a:off x="6781800" y="54100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8">
            <a:extLst>
              <a:ext uri="{FF2B5EF4-FFF2-40B4-BE49-F238E27FC236}">
                <a16:creationId xmlns:a16="http://schemas.microsoft.com/office/drawing/2014/main" id="{5AB48B92-A641-421D-9D48-A301A5F2C131}"/>
              </a:ext>
            </a:extLst>
          </p:cNvPr>
          <p:cNvSpPr/>
          <p:nvPr/>
        </p:nvSpPr>
        <p:spPr>
          <a:xfrm>
            <a:off x="6096000" y="30481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49">
            <a:extLst>
              <a:ext uri="{FF2B5EF4-FFF2-40B4-BE49-F238E27FC236}">
                <a16:creationId xmlns:a16="http://schemas.microsoft.com/office/drawing/2014/main" id="{724E1177-01DE-458C-89AB-B4F0199E82CE}"/>
              </a:ext>
            </a:extLst>
          </p:cNvPr>
          <p:cNvSpPr/>
          <p:nvPr/>
        </p:nvSpPr>
        <p:spPr>
          <a:xfrm>
            <a:off x="7163040" y="33526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50">
            <a:extLst>
              <a:ext uri="{FF2B5EF4-FFF2-40B4-BE49-F238E27FC236}">
                <a16:creationId xmlns:a16="http://schemas.microsoft.com/office/drawing/2014/main" id="{F682BE95-1D1B-4189-8E2F-89620314B543}"/>
              </a:ext>
            </a:extLst>
          </p:cNvPr>
          <p:cNvSpPr/>
          <p:nvPr/>
        </p:nvSpPr>
        <p:spPr>
          <a:xfrm>
            <a:off x="6781800" y="36576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51">
            <a:extLst>
              <a:ext uri="{FF2B5EF4-FFF2-40B4-BE49-F238E27FC236}">
                <a16:creationId xmlns:a16="http://schemas.microsoft.com/office/drawing/2014/main" id="{7D267C34-496E-481A-A656-64CC2ABFEA49}"/>
              </a:ext>
            </a:extLst>
          </p:cNvPr>
          <p:cNvSpPr/>
          <p:nvPr/>
        </p:nvSpPr>
        <p:spPr>
          <a:xfrm>
            <a:off x="6096000" y="14479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52">
            <a:extLst>
              <a:ext uri="{FF2B5EF4-FFF2-40B4-BE49-F238E27FC236}">
                <a16:creationId xmlns:a16="http://schemas.microsoft.com/office/drawing/2014/main" id="{F0474AE7-DAD4-4218-95D4-316A3AD389FA}"/>
              </a:ext>
            </a:extLst>
          </p:cNvPr>
          <p:cNvSpPr/>
          <p:nvPr/>
        </p:nvSpPr>
        <p:spPr>
          <a:xfrm>
            <a:off x="7163040" y="17524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53">
            <a:extLst>
              <a:ext uri="{FF2B5EF4-FFF2-40B4-BE49-F238E27FC236}">
                <a16:creationId xmlns:a16="http://schemas.microsoft.com/office/drawing/2014/main" id="{6AB8289E-8F7B-4892-AD90-C7B8546C4866}"/>
              </a:ext>
            </a:extLst>
          </p:cNvPr>
          <p:cNvSpPr/>
          <p:nvPr/>
        </p:nvSpPr>
        <p:spPr>
          <a:xfrm>
            <a:off x="6781800" y="20574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54">
            <a:extLst>
              <a:ext uri="{FF2B5EF4-FFF2-40B4-BE49-F238E27FC236}">
                <a16:creationId xmlns:a16="http://schemas.microsoft.com/office/drawing/2014/main" id="{08EB700F-787D-45C2-9958-C26033A204CD}"/>
              </a:ext>
            </a:extLst>
          </p:cNvPr>
          <p:cNvSpPr/>
          <p:nvPr/>
        </p:nvSpPr>
        <p:spPr>
          <a:xfrm>
            <a:off x="7163040" y="51055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55">
            <a:extLst>
              <a:ext uri="{FF2B5EF4-FFF2-40B4-BE49-F238E27FC236}">
                <a16:creationId xmlns:a16="http://schemas.microsoft.com/office/drawing/2014/main" id="{859BF612-D268-4B89-BFE2-0129C82D5950}"/>
              </a:ext>
            </a:extLst>
          </p:cNvPr>
          <p:cNvSpPr/>
          <p:nvPr/>
        </p:nvSpPr>
        <p:spPr>
          <a:xfrm>
            <a:off x="7163040" y="33526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56">
            <a:extLst>
              <a:ext uri="{FF2B5EF4-FFF2-40B4-BE49-F238E27FC236}">
                <a16:creationId xmlns:a16="http://schemas.microsoft.com/office/drawing/2014/main" id="{EFC533ED-85C1-4CD1-811C-DFD94B96FD75}"/>
              </a:ext>
            </a:extLst>
          </p:cNvPr>
          <p:cNvSpPr/>
          <p:nvPr/>
        </p:nvSpPr>
        <p:spPr>
          <a:xfrm>
            <a:off x="7163040" y="17524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57">
            <a:extLst>
              <a:ext uri="{FF2B5EF4-FFF2-40B4-BE49-F238E27FC236}">
                <a16:creationId xmlns:a16="http://schemas.microsoft.com/office/drawing/2014/main" id="{E7CA7C50-BF34-4570-BC2B-CA0DB617B0AE}"/>
              </a:ext>
            </a:extLst>
          </p:cNvPr>
          <p:cNvSpPr/>
          <p:nvPr/>
        </p:nvSpPr>
        <p:spPr>
          <a:xfrm>
            <a:off x="7163040" y="21996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" name="CustomShape 58">
            <a:extLst>
              <a:ext uri="{FF2B5EF4-FFF2-40B4-BE49-F238E27FC236}">
                <a16:creationId xmlns:a16="http://schemas.microsoft.com/office/drawing/2014/main" id="{86D11F7C-B677-4759-8C5A-AF5636B075C2}"/>
              </a:ext>
            </a:extLst>
          </p:cNvPr>
          <p:cNvSpPr/>
          <p:nvPr/>
        </p:nvSpPr>
        <p:spPr>
          <a:xfrm flipV="1">
            <a:off x="7471560" y="19562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2" name="CustomShape 59">
            <a:extLst>
              <a:ext uri="{FF2B5EF4-FFF2-40B4-BE49-F238E27FC236}">
                <a16:creationId xmlns:a16="http://schemas.microsoft.com/office/drawing/2014/main" id="{3A5073C8-3B5F-484D-A5C1-3A8F1D11CA74}"/>
              </a:ext>
            </a:extLst>
          </p:cNvPr>
          <p:cNvSpPr/>
          <p:nvPr/>
        </p:nvSpPr>
        <p:spPr>
          <a:xfrm>
            <a:off x="7174920" y="20746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3" name="CustomShape 60">
            <a:extLst>
              <a:ext uri="{FF2B5EF4-FFF2-40B4-BE49-F238E27FC236}">
                <a16:creationId xmlns:a16="http://schemas.microsoft.com/office/drawing/2014/main" id="{B2CD2343-D554-4A2B-B4AF-3197788283F1}"/>
              </a:ext>
            </a:extLst>
          </p:cNvPr>
          <p:cNvSpPr/>
          <p:nvPr/>
        </p:nvSpPr>
        <p:spPr>
          <a:xfrm>
            <a:off x="7163040" y="37234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" name="CustomShape 61">
            <a:extLst>
              <a:ext uri="{FF2B5EF4-FFF2-40B4-BE49-F238E27FC236}">
                <a16:creationId xmlns:a16="http://schemas.microsoft.com/office/drawing/2014/main" id="{DAD4D3A4-A0B8-44D3-8F64-AFFF6AA6FEDC}"/>
              </a:ext>
            </a:extLst>
          </p:cNvPr>
          <p:cNvSpPr/>
          <p:nvPr/>
        </p:nvSpPr>
        <p:spPr>
          <a:xfrm flipV="1">
            <a:off x="7471560" y="348048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5" name="CustomShape 62">
            <a:extLst>
              <a:ext uri="{FF2B5EF4-FFF2-40B4-BE49-F238E27FC236}">
                <a16:creationId xmlns:a16="http://schemas.microsoft.com/office/drawing/2014/main" id="{7961FE78-282E-4375-A3BE-BCB05929D408}"/>
              </a:ext>
            </a:extLst>
          </p:cNvPr>
          <p:cNvSpPr/>
          <p:nvPr/>
        </p:nvSpPr>
        <p:spPr>
          <a:xfrm>
            <a:off x="7174920" y="361224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6" name="CustomShape 63">
            <a:extLst>
              <a:ext uri="{FF2B5EF4-FFF2-40B4-BE49-F238E27FC236}">
                <a16:creationId xmlns:a16="http://schemas.microsoft.com/office/drawing/2014/main" id="{A632187D-8B97-4283-91B2-32B1DB7DE577}"/>
              </a:ext>
            </a:extLst>
          </p:cNvPr>
          <p:cNvSpPr/>
          <p:nvPr/>
        </p:nvSpPr>
        <p:spPr>
          <a:xfrm>
            <a:off x="7163040" y="54759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7" name="CustomShape 64">
            <a:extLst>
              <a:ext uri="{FF2B5EF4-FFF2-40B4-BE49-F238E27FC236}">
                <a16:creationId xmlns:a16="http://schemas.microsoft.com/office/drawing/2014/main" id="{832075C7-0E33-4F80-9F18-C2762F2AD8F5}"/>
              </a:ext>
            </a:extLst>
          </p:cNvPr>
          <p:cNvSpPr/>
          <p:nvPr/>
        </p:nvSpPr>
        <p:spPr>
          <a:xfrm flipV="1">
            <a:off x="7471560" y="52329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8" name="CustomShape 65">
            <a:extLst>
              <a:ext uri="{FF2B5EF4-FFF2-40B4-BE49-F238E27FC236}">
                <a16:creationId xmlns:a16="http://schemas.microsoft.com/office/drawing/2014/main" id="{78CCD327-B95D-4C18-BCC2-CE9B5400F048}"/>
              </a:ext>
            </a:extLst>
          </p:cNvPr>
          <p:cNvSpPr/>
          <p:nvPr/>
        </p:nvSpPr>
        <p:spPr>
          <a:xfrm>
            <a:off x="7174920" y="53647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9" name="Line 90">
            <a:extLst>
              <a:ext uri="{FF2B5EF4-FFF2-40B4-BE49-F238E27FC236}">
                <a16:creationId xmlns:a16="http://schemas.microsoft.com/office/drawing/2014/main" id="{B972E08E-2035-43FE-9C9D-AD1EBBEB4783}"/>
              </a:ext>
            </a:extLst>
          </p:cNvPr>
          <p:cNvSpPr/>
          <p:nvPr/>
        </p:nvSpPr>
        <p:spPr>
          <a:xfrm flipV="1">
            <a:off x="5562480" y="1752480"/>
            <a:ext cx="533520" cy="304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91">
            <a:extLst>
              <a:ext uri="{FF2B5EF4-FFF2-40B4-BE49-F238E27FC236}">
                <a16:creationId xmlns:a16="http://schemas.microsoft.com/office/drawing/2014/main" id="{DFBBB9AF-7332-4BDF-BD11-108D29029110}"/>
              </a:ext>
            </a:extLst>
          </p:cNvPr>
          <p:cNvSpPr/>
          <p:nvPr/>
        </p:nvSpPr>
        <p:spPr>
          <a:xfrm>
            <a:off x="5562480" y="2057400"/>
            <a:ext cx="533520" cy="14475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Line 92">
            <a:extLst>
              <a:ext uri="{FF2B5EF4-FFF2-40B4-BE49-F238E27FC236}">
                <a16:creationId xmlns:a16="http://schemas.microsoft.com/office/drawing/2014/main" id="{85DB71AA-95F4-496D-ACAB-2D0C7E20BF8E}"/>
              </a:ext>
            </a:extLst>
          </p:cNvPr>
          <p:cNvSpPr/>
          <p:nvPr/>
        </p:nvSpPr>
        <p:spPr>
          <a:xfrm>
            <a:off x="5562480" y="2133360"/>
            <a:ext cx="457200" cy="297180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Line 93">
            <a:extLst>
              <a:ext uri="{FF2B5EF4-FFF2-40B4-BE49-F238E27FC236}">
                <a16:creationId xmlns:a16="http://schemas.microsoft.com/office/drawing/2014/main" id="{30B40AAD-88CB-48E4-99CB-13DEC4064A97}"/>
              </a:ext>
            </a:extLst>
          </p:cNvPr>
          <p:cNvSpPr/>
          <p:nvPr/>
        </p:nvSpPr>
        <p:spPr>
          <a:xfrm>
            <a:off x="5562480" y="5486400"/>
            <a:ext cx="533520" cy="38088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Line 94">
            <a:extLst>
              <a:ext uri="{FF2B5EF4-FFF2-40B4-BE49-F238E27FC236}">
                <a16:creationId xmlns:a16="http://schemas.microsoft.com/office/drawing/2014/main" id="{B97FCC0C-60E8-4EDB-BAD2-AD611070A2AD}"/>
              </a:ext>
            </a:extLst>
          </p:cNvPr>
          <p:cNvSpPr/>
          <p:nvPr/>
        </p:nvSpPr>
        <p:spPr>
          <a:xfrm>
            <a:off x="5562480" y="3657600"/>
            <a:ext cx="609840" cy="36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Line 95">
            <a:extLst>
              <a:ext uri="{FF2B5EF4-FFF2-40B4-BE49-F238E27FC236}">
                <a16:creationId xmlns:a16="http://schemas.microsoft.com/office/drawing/2014/main" id="{25DEC39B-8DA1-4BCA-AB5B-B0FE501001F5}"/>
              </a:ext>
            </a:extLst>
          </p:cNvPr>
          <p:cNvSpPr/>
          <p:nvPr/>
        </p:nvSpPr>
        <p:spPr>
          <a:xfrm flipV="1">
            <a:off x="5562480" y="3962160"/>
            <a:ext cx="533520" cy="1447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Line 96">
            <a:extLst>
              <a:ext uri="{FF2B5EF4-FFF2-40B4-BE49-F238E27FC236}">
                <a16:creationId xmlns:a16="http://schemas.microsoft.com/office/drawing/2014/main" id="{8F2C0655-6F71-4EA1-B7C3-FA0823B49A77}"/>
              </a:ext>
            </a:extLst>
          </p:cNvPr>
          <p:cNvSpPr/>
          <p:nvPr/>
        </p:nvSpPr>
        <p:spPr>
          <a:xfrm flipV="1">
            <a:off x="5562480" y="2438280"/>
            <a:ext cx="457200" cy="297180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97">
            <a:extLst>
              <a:ext uri="{FF2B5EF4-FFF2-40B4-BE49-F238E27FC236}">
                <a16:creationId xmlns:a16="http://schemas.microsoft.com/office/drawing/2014/main" id="{CB2E87DC-261A-4C26-A552-D8A7BAA7193A}"/>
              </a:ext>
            </a:extLst>
          </p:cNvPr>
          <p:cNvSpPr/>
          <p:nvPr/>
        </p:nvSpPr>
        <p:spPr>
          <a:xfrm flipV="1">
            <a:off x="5562480" y="2133360"/>
            <a:ext cx="457200" cy="152424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98">
            <a:extLst>
              <a:ext uri="{FF2B5EF4-FFF2-40B4-BE49-F238E27FC236}">
                <a16:creationId xmlns:a16="http://schemas.microsoft.com/office/drawing/2014/main" id="{E984E41B-E4E0-4418-BE61-CB3F6415AB86}"/>
              </a:ext>
            </a:extLst>
          </p:cNvPr>
          <p:cNvSpPr/>
          <p:nvPr/>
        </p:nvSpPr>
        <p:spPr>
          <a:xfrm>
            <a:off x="5562480" y="3733560"/>
            <a:ext cx="457200" cy="22860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Line 1">
            <a:extLst>
              <a:ext uri="{FF2B5EF4-FFF2-40B4-BE49-F238E27FC236}">
                <a16:creationId xmlns:a16="http://schemas.microsoft.com/office/drawing/2014/main" id="{4F40A5A5-2C6C-4787-B48B-E6F7F10A2049}"/>
              </a:ext>
            </a:extLst>
          </p:cNvPr>
          <p:cNvSpPr/>
          <p:nvPr/>
        </p:nvSpPr>
        <p:spPr>
          <a:xfrm flipV="1">
            <a:off x="7940604" y="4132098"/>
            <a:ext cx="304920" cy="137160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Line 2">
            <a:extLst>
              <a:ext uri="{FF2B5EF4-FFF2-40B4-BE49-F238E27FC236}">
                <a16:creationId xmlns:a16="http://schemas.microsoft.com/office/drawing/2014/main" id="{497C84BA-CB14-46DB-9E40-F9A0F9A36ED1}"/>
              </a:ext>
            </a:extLst>
          </p:cNvPr>
          <p:cNvSpPr/>
          <p:nvPr/>
        </p:nvSpPr>
        <p:spPr>
          <a:xfrm>
            <a:off x="7860360" y="3675258"/>
            <a:ext cx="385164" cy="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25">
            <a:extLst>
              <a:ext uri="{FF2B5EF4-FFF2-40B4-BE49-F238E27FC236}">
                <a16:creationId xmlns:a16="http://schemas.microsoft.com/office/drawing/2014/main" id="{60173477-0F43-4D38-9090-96E45D024885}"/>
              </a:ext>
            </a:extLst>
          </p:cNvPr>
          <p:cNvSpPr/>
          <p:nvPr/>
        </p:nvSpPr>
        <p:spPr>
          <a:xfrm>
            <a:off x="8245524" y="3065418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Line 26">
            <a:extLst>
              <a:ext uri="{FF2B5EF4-FFF2-40B4-BE49-F238E27FC236}">
                <a16:creationId xmlns:a16="http://schemas.microsoft.com/office/drawing/2014/main" id="{4F80CE69-FA82-48D7-9AB2-7877CE369B9F}"/>
              </a:ext>
            </a:extLst>
          </p:cNvPr>
          <p:cNvSpPr/>
          <p:nvPr/>
        </p:nvSpPr>
        <p:spPr>
          <a:xfrm>
            <a:off x="7864644" y="1998738"/>
            <a:ext cx="380880" cy="12952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27">
            <a:extLst>
              <a:ext uri="{FF2B5EF4-FFF2-40B4-BE49-F238E27FC236}">
                <a16:creationId xmlns:a16="http://schemas.microsoft.com/office/drawing/2014/main" id="{248E6BEC-7371-45C5-9027-0DC0B676A2E2}"/>
              </a:ext>
            </a:extLst>
          </p:cNvPr>
          <p:cNvSpPr/>
          <p:nvPr/>
        </p:nvSpPr>
        <p:spPr>
          <a:xfrm>
            <a:off x="9187644" y="3370338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8">
            <a:extLst>
              <a:ext uri="{FF2B5EF4-FFF2-40B4-BE49-F238E27FC236}">
                <a16:creationId xmlns:a16="http://schemas.microsoft.com/office/drawing/2014/main" id="{217652D2-9BC1-41A4-9A29-5B7A787A6939}"/>
              </a:ext>
            </a:extLst>
          </p:cNvPr>
          <p:cNvSpPr/>
          <p:nvPr/>
        </p:nvSpPr>
        <p:spPr>
          <a:xfrm>
            <a:off x="8931324" y="3675258"/>
            <a:ext cx="255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Line 29">
            <a:extLst>
              <a:ext uri="{FF2B5EF4-FFF2-40B4-BE49-F238E27FC236}">
                <a16:creationId xmlns:a16="http://schemas.microsoft.com/office/drawing/2014/main" id="{A1FCA7A1-5748-4114-A5AE-69552DCAA7B5}"/>
              </a:ext>
            </a:extLst>
          </p:cNvPr>
          <p:cNvSpPr/>
          <p:nvPr/>
        </p:nvSpPr>
        <p:spPr>
          <a:xfrm>
            <a:off x="9873444" y="3674898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42">
            <a:extLst>
              <a:ext uri="{FF2B5EF4-FFF2-40B4-BE49-F238E27FC236}">
                <a16:creationId xmlns:a16="http://schemas.microsoft.com/office/drawing/2014/main" id="{8CE5AC2D-CE70-4721-AE82-A3BE8EB668DC}"/>
              </a:ext>
            </a:extLst>
          </p:cNvPr>
          <p:cNvSpPr/>
          <p:nvPr/>
        </p:nvSpPr>
        <p:spPr>
          <a:xfrm>
            <a:off x="9187644" y="3741138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6" name="CustomShape 43">
            <a:extLst>
              <a:ext uri="{FF2B5EF4-FFF2-40B4-BE49-F238E27FC236}">
                <a16:creationId xmlns:a16="http://schemas.microsoft.com/office/drawing/2014/main" id="{A235353D-4E4D-4925-B878-E29918C8BDBC}"/>
              </a:ext>
            </a:extLst>
          </p:cNvPr>
          <p:cNvSpPr/>
          <p:nvPr/>
        </p:nvSpPr>
        <p:spPr>
          <a:xfrm flipV="1">
            <a:off x="9496524" y="3497778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7" name="CustomShape 44">
            <a:extLst>
              <a:ext uri="{FF2B5EF4-FFF2-40B4-BE49-F238E27FC236}">
                <a16:creationId xmlns:a16="http://schemas.microsoft.com/office/drawing/2014/main" id="{72195E0A-FD6C-4AE3-83D1-69EBA1684BBD}"/>
              </a:ext>
            </a:extLst>
          </p:cNvPr>
          <p:cNvSpPr/>
          <p:nvPr/>
        </p:nvSpPr>
        <p:spPr>
          <a:xfrm>
            <a:off x="9199884" y="3616218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8" name="CustomShape 9">
            <a:extLst>
              <a:ext uri="{FF2B5EF4-FFF2-40B4-BE49-F238E27FC236}">
                <a16:creationId xmlns:a16="http://schemas.microsoft.com/office/drawing/2014/main" id="{3E992BAC-BF7A-40B8-802D-1765579CF842}"/>
              </a:ext>
            </a:extLst>
          </p:cNvPr>
          <p:cNvSpPr/>
          <p:nvPr/>
        </p:nvSpPr>
        <p:spPr>
          <a:xfrm>
            <a:off x="10238160" y="3483803"/>
            <a:ext cx="422804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1540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3-Layer, 3-Neuron Neural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C1CB5E-D317-45A5-9309-340F2D51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524000"/>
            <a:ext cx="5220370" cy="2824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C533B9-273B-4131-8CD4-CF885C0DB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085" y="4922982"/>
            <a:ext cx="4343400" cy="1380146"/>
          </a:xfrm>
          <a:prstGeom prst="rect">
            <a:avLst/>
          </a:prstGeom>
        </p:spPr>
      </p:pic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7E0DC4AB-1C8F-43EA-9FBE-7F894E984758}"/>
              </a:ext>
            </a:extLst>
          </p:cNvPr>
          <p:cNvSpPr txBox="1">
            <a:spLocks/>
          </p:cNvSpPr>
          <p:nvPr/>
        </p:nvSpPr>
        <p:spPr>
          <a:xfrm>
            <a:off x="358394" y="1273928"/>
            <a:ext cx="6042406" cy="5355472"/>
          </a:xfrm>
          <a:prstGeom prst="rect">
            <a:avLst/>
          </a:prstGeom>
        </p:spPr>
        <p:txBody>
          <a:bodyPr/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Layer 1:</a:t>
            </a:r>
          </a:p>
          <a:p>
            <a:pPr lvl="1"/>
            <a:r>
              <a:rPr lang="en-US" sz="1600" kern="0" dirty="0"/>
              <a:t>x has shape (1, 3). Input vector, 3-dimensional.</a:t>
            </a:r>
          </a:p>
          <a:p>
            <a:pPr lvl="1"/>
            <a:r>
              <a:rPr lang="en-US" sz="1600" kern="0" dirty="0"/>
              <a:t>W</a:t>
            </a:r>
            <a:r>
              <a:rPr lang="en-US" sz="1600" kern="0" baseline="-25000" dirty="0"/>
              <a:t>layer 1</a:t>
            </a:r>
            <a:r>
              <a:rPr lang="en-US" sz="1600" kern="0" dirty="0"/>
              <a:t> has shape (3, 3). Weights for 3 neurons, each taking in a 3-dimensional input vector.</a:t>
            </a:r>
          </a:p>
          <a:p>
            <a:pPr lvl="1"/>
            <a:r>
              <a:rPr lang="en-US" sz="1600" kern="0" dirty="0" err="1"/>
              <a:t>h</a:t>
            </a:r>
            <a:r>
              <a:rPr lang="en-US" sz="1600" kern="0" baseline="-25000" dirty="0" err="1"/>
              <a:t>layer</a:t>
            </a:r>
            <a:r>
              <a:rPr lang="en-US" sz="1600" kern="0" baseline="-25000" dirty="0"/>
              <a:t> 1</a:t>
            </a:r>
            <a:r>
              <a:rPr lang="en-US" sz="1600" kern="0" dirty="0"/>
              <a:t> has shape (1, 3). Outputs of the 3 neurons at this layer.</a:t>
            </a:r>
          </a:p>
          <a:p>
            <a:r>
              <a:rPr lang="en-US" sz="2000" kern="0" dirty="0"/>
              <a:t>Layer 2:</a:t>
            </a:r>
          </a:p>
          <a:p>
            <a:pPr lvl="1"/>
            <a:r>
              <a:rPr lang="en-US" sz="1600" kern="0" dirty="0" err="1"/>
              <a:t>h</a:t>
            </a:r>
            <a:r>
              <a:rPr lang="en-US" sz="1600" kern="0" baseline="-25000" dirty="0" err="1"/>
              <a:t>layer</a:t>
            </a:r>
            <a:r>
              <a:rPr lang="en-US" sz="1600" kern="0" baseline="-25000" dirty="0"/>
              <a:t> 1</a:t>
            </a:r>
            <a:r>
              <a:rPr lang="en-US" sz="1600" kern="0" dirty="0"/>
              <a:t> has shape (1, 3). Outputs of the 3 neurons from the previous layer.</a:t>
            </a:r>
          </a:p>
          <a:p>
            <a:pPr lvl="1"/>
            <a:r>
              <a:rPr lang="en-US" sz="1600" kern="0" dirty="0"/>
              <a:t>W</a:t>
            </a:r>
            <a:r>
              <a:rPr lang="en-US" sz="1600" kern="0" baseline="-25000" dirty="0"/>
              <a:t>layer 2</a:t>
            </a:r>
            <a:r>
              <a:rPr lang="en-US" sz="1600" kern="0" dirty="0"/>
              <a:t> has shape (3, 3). Weights for 3 new neurons, each taking in the 3 previous perceptron outputs.</a:t>
            </a:r>
          </a:p>
          <a:p>
            <a:pPr lvl="1"/>
            <a:r>
              <a:rPr lang="en-US" sz="1600" kern="0" dirty="0" err="1"/>
              <a:t>h</a:t>
            </a:r>
            <a:r>
              <a:rPr lang="en-US" sz="1600" kern="0" baseline="-25000" dirty="0" err="1"/>
              <a:t>layer</a:t>
            </a:r>
            <a:r>
              <a:rPr lang="en-US" sz="1600" kern="0" baseline="-25000" dirty="0"/>
              <a:t> 2</a:t>
            </a:r>
            <a:r>
              <a:rPr lang="en-US" sz="1600" kern="0" dirty="0"/>
              <a:t> has shape (1, 3). Outputs of the 3 new neurons at this layer.</a:t>
            </a:r>
          </a:p>
          <a:p>
            <a:r>
              <a:rPr lang="en-US" sz="2000" kern="0" dirty="0"/>
              <a:t>Layer 3:</a:t>
            </a:r>
          </a:p>
          <a:p>
            <a:pPr lvl="1"/>
            <a:r>
              <a:rPr lang="en-US" sz="1600" kern="0" dirty="0" err="1"/>
              <a:t>h</a:t>
            </a:r>
            <a:r>
              <a:rPr lang="en-US" sz="1600" kern="0" baseline="-25000" dirty="0" err="1"/>
              <a:t>layer</a:t>
            </a:r>
            <a:r>
              <a:rPr lang="en-US" sz="1600" kern="0" baseline="-25000" dirty="0"/>
              <a:t> 2</a:t>
            </a:r>
            <a:r>
              <a:rPr lang="en-US" sz="1600" kern="0" dirty="0"/>
              <a:t> has shape (1, 3). Outputs from the previous layer.</a:t>
            </a:r>
          </a:p>
          <a:p>
            <a:pPr lvl="1"/>
            <a:r>
              <a:rPr lang="en-US" sz="1600" kern="0" dirty="0"/>
              <a:t>W</a:t>
            </a:r>
            <a:r>
              <a:rPr lang="en-US" sz="1600" kern="0" baseline="-25000" dirty="0"/>
              <a:t>layer 3</a:t>
            </a:r>
            <a:r>
              <a:rPr lang="en-US" sz="1600" kern="0" dirty="0"/>
              <a:t> has shape (3, 1). Weights for 1 final neuron, taking in the 3 previous perceptron outputs.</a:t>
            </a:r>
          </a:p>
          <a:p>
            <a:pPr lvl="1"/>
            <a:r>
              <a:rPr lang="en-US" sz="1600" kern="0" dirty="0"/>
              <a:t>y has shape (1, 1). Output of the final neuron.</a:t>
            </a:r>
          </a:p>
        </p:txBody>
      </p:sp>
    </p:spTree>
    <p:extLst>
      <p:ext uri="{BB962C8B-B14F-4D97-AF65-F5344CB8AC3E}">
        <p14:creationId xmlns:p14="http://schemas.microsoft.com/office/powerpoint/2010/main" val="9460795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Generalized 3-Layer Neural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C1CB5E-D317-45A5-9309-340F2D51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371600"/>
            <a:ext cx="5906170" cy="3195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C533B9-273B-4131-8CD4-CF885C0DB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953000"/>
            <a:ext cx="4343400" cy="1380146"/>
          </a:xfrm>
          <a:prstGeom prst="rect">
            <a:avLst/>
          </a:prstGeom>
        </p:spPr>
      </p:pic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7E0DC4AB-1C8F-43EA-9FBE-7F894E984758}"/>
              </a:ext>
            </a:extLst>
          </p:cNvPr>
          <p:cNvSpPr txBox="1">
            <a:spLocks/>
          </p:cNvSpPr>
          <p:nvPr/>
        </p:nvSpPr>
        <p:spPr>
          <a:xfrm>
            <a:off x="533400" y="1524000"/>
            <a:ext cx="4495800" cy="3936999"/>
          </a:xfrm>
          <a:prstGeom prst="rect">
            <a:avLst/>
          </a:prstGeom>
        </p:spPr>
        <p:txBody>
          <a:bodyPr/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Layer 1:</a:t>
            </a:r>
          </a:p>
          <a:p>
            <a:pPr lvl="1"/>
            <a:r>
              <a:rPr lang="en-US" sz="1600" kern="0" dirty="0"/>
              <a:t>x has shape (1, </a:t>
            </a:r>
            <a:r>
              <a:rPr lang="en-US" sz="1600" i="1" kern="0" dirty="0"/>
              <a:t>dim(x)</a:t>
            </a:r>
            <a:r>
              <a:rPr lang="en-US" sz="1600" kern="0" dirty="0"/>
              <a:t>)</a:t>
            </a:r>
          </a:p>
          <a:p>
            <a:pPr lvl="1"/>
            <a:r>
              <a:rPr lang="en-US" sz="1600" kern="0" dirty="0"/>
              <a:t>W</a:t>
            </a:r>
            <a:r>
              <a:rPr lang="en-US" sz="1600" kern="0" baseline="-25000" dirty="0"/>
              <a:t>layer 1</a:t>
            </a:r>
            <a:r>
              <a:rPr lang="en-US" sz="1600" kern="0" dirty="0"/>
              <a:t> has shape (</a:t>
            </a:r>
            <a:r>
              <a:rPr lang="en-US" sz="1600" i="1" kern="0" dirty="0"/>
              <a:t>dim(x)</a:t>
            </a:r>
            <a:r>
              <a:rPr lang="en-US" sz="1600" kern="0" dirty="0"/>
              <a:t>, </a:t>
            </a:r>
            <a:r>
              <a:rPr lang="en-US" sz="1600" i="1" kern="0" dirty="0"/>
              <a:t>dim(L1)</a:t>
            </a:r>
            <a:r>
              <a:rPr lang="en-US" sz="1600" kern="0" dirty="0"/>
              <a:t>)</a:t>
            </a:r>
          </a:p>
          <a:p>
            <a:pPr lvl="1"/>
            <a:r>
              <a:rPr lang="en-US" sz="1600" kern="0" dirty="0" err="1"/>
              <a:t>h</a:t>
            </a:r>
            <a:r>
              <a:rPr lang="en-US" sz="1600" kern="0" baseline="-25000" dirty="0" err="1"/>
              <a:t>layer</a:t>
            </a:r>
            <a:r>
              <a:rPr lang="en-US" sz="1600" kern="0" baseline="-25000" dirty="0"/>
              <a:t> 1</a:t>
            </a:r>
            <a:r>
              <a:rPr lang="en-US" sz="1600" kern="0" dirty="0"/>
              <a:t> has shape (1, </a:t>
            </a:r>
            <a:r>
              <a:rPr lang="en-US" sz="1600" i="1" kern="0" dirty="0"/>
              <a:t>dim(L1)</a:t>
            </a:r>
            <a:r>
              <a:rPr lang="en-US" sz="1600" kern="0" dirty="0"/>
              <a:t>)</a:t>
            </a:r>
          </a:p>
          <a:p>
            <a:r>
              <a:rPr lang="en-US" sz="2000" kern="0" dirty="0"/>
              <a:t>Layer 2:</a:t>
            </a:r>
          </a:p>
          <a:p>
            <a:pPr lvl="1"/>
            <a:r>
              <a:rPr lang="en-US" sz="1600" kern="0" dirty="0" err="1"/>
              <a:t>h</a:t>
            </a:r>
            <a:r>
              <a:rPr lang="en-US" sz="1600" kern="0" baseline="-25000" dirty="0" err="1"/>
              <a:t>layer</a:t>
            </a:r>
            <a:r>
              <a:rPr lang="en-US" sz="1600" kern="0" baseline="-25000" dirty="0"/>
              <a:t> 1</a:t>
            </a:r>
            <a:r>
              <a:rPr lang="en-US" sz="1600" kern="0" dirty="0"/>
              <a:t> has shape (1, </a:t>
            </a:r>
            <a:r>
              <a:rPr lang="en-US" sz="1600" i="1" kern="0" dirty="0"/>
              <a:t>dim(L1)</a:t>
            </a:r>
            <a:r>
              <a:rPr lang="en-US" sz="1600" kern="0" dirty="0"/>
              <a:t>)</a:t>
            </a:r>
          </a:p>
          <a:p>
            <a:pPr lvl="1"/>
            <a:r>
              <a:rPr lang="en-US" sz="1600" kern="0" dirty="0"/>
              <a:t>W</a:t>
            </a:r>
            <a:r>
              <a:rPr lang="en-US" sz="1600" kern="0" baseline="-25000" dirty="0"/>
              <a:t>layer 2</a:t>
            </a:r>
            <a:r>
              <a:rPr lang="en-US" sz="1600" kern="0" dirty="0"/>
              <a:t> has shape (</a:t>
            </a:r>
            <a:r>
              <a:rPr lang="en-US" sz="1600" i="1" kern="0" dirty="0"/>
              <a:t>dim(L1)</a:t>
            </a:r>
            <a:r>
              <a:rPr lang="en-US" sz="1600" kern="0" dirty="0"/>
              <a:t>, </a:t>
            </a:r>
            <a:r>
              <a:rPr lang="en-US" sz="1600" i="1" kern="0" dirty="0"/>
              <a:t>dim(L2)</a:t>
            </a:r>
            <a:r>
              <a:rPr lang="en-US" sz="1600" kern="0" dirty="0"/>
              <a:t>)</a:t>
            </a:r>
          </a:p>
          <a:p>
            <a:pPr lvl="1"/>
            <a:r>
              <a:rPr lang="en-US" sz="1600" kern="0" dirty="0" err="1"/>
              <a:t>h</a:t>
            </a:r>
            <a:r>
              <a:rPr lang="en-US" sz="1600" kern="0" baseline="-25000" dirty="0" err="1"/>
              <a:t>layer</a:t>
            </a:r>
            <a:r>
              <a:rPr lang="en-US" sz="1600" kern="0" baseline="-25000" dirty="0"/>
              <a:t> 2</a:t>
            </a:r>
            <a:r>
              <a:rPr lang="en-US" sz="1600" kern="0" dirty="0"/>
              <a:t> has shape (1, </a:t>
            </a:r>
            <a:r>
              <a:rPr lang="en-US" sz="1600" i="1" kern="0" dirty="0"/>
              <a:t>dim(L2)</a:t>
            </a:r>
            <a:r>
              <a:rPr lang="en-US" sz="1600" kern="0" dirty="0"/>
              <a:t>)</a:t>
            </a:r>
          </a:p>
          <a:p>
            <a:r>
              <a:rPr lang="en-US" sz="2000" kern="0" dirty="0"/>
              <a:t>Layer 3:</a:t>
            </a:r>
          </a:p>
          <a:p>
            <a:pPr lvl="1"/>
            <a:r>
              <a:rPr lang="en-US" sz="1600" kern="0" dirty="0" err="1"/>
              <a:t>h</a:t>
            </a:r>
            <a:r>
              <a:rPr lang="en-US" sz="1600" kern="0" baseline="-25000" dirty="0" err="1"/>
              <a:t>layer</a:t>
            </a:r>
            <a:r>
              <a:rPr lang="en-US" sz="1600" kern="0" baseline="-25000" dirty="0"/>
              <a:t> 2</a:t>
            </a:r>
            <a:r>
              <a:rPr lang="en-US" sz="1600" kern="0" dirty="0"/>
              <a:t> has shape (1, </a:t>
            </a:r>
            <a:r>
              <a:rPr lang="en-US" sz="1600" i="1" kern="0" dirty="0"/>
              <a:t>dim(L2)</a:t>
            </a:r>
            <a:r>
              <a:rPr lang="en-US" sz="1600" kern="0" dirty="0"/>
              <a:t>)</a:t>
            </a:r>
          </a:p>
          <a:p>
            <a:pPr lvl="1"/>
            <a:r>
              <a:rPr lang="en-US" sz="1600" kern="0" dirty="0"/>
              <a:t>W</a:t>
            </a:r>
            <a:r>
              <a:rPr lang="en-US" sz="1600" kern="0" baseline="-25000" dirty="0"/>
              <a:t>layer 3</a:t>
            </a:r>
            <a:r>
              <a:rPr lang="en-US" sz="1600" kern="0" dirty="0"/>
              <a:t> has shape (</a:t>
            </a:r>
            <a:r>
              <a:rPr lang="en-US" sz="1600" i="1" kern="0" dirty="0"/>
              <a:t>dim(L2)</a:t>
            </a:r>
            <a:r>
              <a:rPr lang="en-US" sz="1600" kern="0" dirty="0"/>
              <a:t>, </a:t>
            </a:r>
            <a:r>
              <a:rPr lang="en-US" sz="1600" i="1" kern="0" dirty="0"/>
              <a:t>dim(y)</a:t>
            </a:r>
            <a:r>
              <a:rPr lang="en-US" sz="1600" kern="0" dirty="0"/>
              <a:t>)</a:t>
            </a:r>
          </a:p>
          <a:p>
            <a:pPr lvl="1"/>
            <a:r>
              <a:rPr lang="en-US" sz="1600" kern="0" dirty="0"/>
              <a:t>y has shape (1, </a:t>
            </a:r>
            <a:r>
              <a:rPr lang="en-US" sz="1600" i="1" kern="0" dirty="0"/>
              <a:t>dim(y)</a:t>
            </a:r>
            <a:r>
              <a:rPr lang="en-US" sz="1600" kern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24218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Line 1"/>
          <p:cNvSpPr/>
          <p:nvPr/>
        </p:nvSpPr>
        <p:spPr>
          <a:xfrm flipV="1">
            <a:off x="9369240" y="4419360"/>
            <a:ext cx="304920" cy="137160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Line 2"/>
          <p:cNvSpPr/>
          <p:nvPr/>
        </p:nvSpPr>
        <p:spPr>
          <a:xfrm>
            <a:off x="9369240" y="3962160"/>
            <a:ext cx="30492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Multi-Layer Neural Network</a:t>
            </a:r>
          </a:p>
        </p:txBody>
      </p:sp>
      <p:sp>
        <p:nvSpPr>
          <p:cNvPr id="598" name="CustomShape 4"/>
          <p:cNvSpPr/>
          <p:nvPr/>
        </p:nvSpPr>
        <p:spPr>
          <a:xfrm>
            <a:off x="2438160" y="50292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Line 5"/>
          <p:cNvSpPr/>
          <p:nvPr/>
        </p:nvSpPr>
        <p:spPr>
          <a:xfrm>
            <a:off x="685680" y="3047760"/>
            <a:ext cx="1752480" cy="2286000"/>
          </a:xfrm>
          <a:prstGeom prst="line">
            <a:avLst/>
          </a:prstGeom>
          <a:ln w="1584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Line 6"/>
          <p:cNvSpPr/>
          <p:nvPr/>
        </p:nvSpPr>
        <p:spPr>
          <a:xfrm>
            <a:off x="685680" y="3962160"/>
            <a:ext cx="1752480" cy="1752840"/>
          </a:xfrm>
          <a:prstGeom prst="line">
            <a:avLst/>
          </a:prstGeom>
          <a:ln w="889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Line 7"/>
          <p:cNvSpPr/>
          <p:nvPr/>
        </p:nvSpPr>
        <p:spPr>
          <a:xfrm>
            <a:off x="685680" y="4800600"/>
            <a:ext cx="1752480" cy="121896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8"/>
          <p:cNvSpPr/>
          <p:nvPr/>
        </p:nvSpPr>
        <p:spPr>
          <a:xfrm>
            <a:off x="304800" y="289548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9"/>
          <p:cNvSpPr/>
          <p:nvPr/>
        </p:nvSpPr>
        <p:spPr>
          <a:xfrm>
            <a:off x="304800" y="37339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10"/>
          <p:cNvSpPr/>
          <p:nvPr/>
        </p:nvSpPr>
        <p:spPr>
          <a:xfrm>
            <a:off x="304800" y="4648320"/>
            <a:ext cx="38052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11"/>
          <p:cNvSpPr/>
          <p:nvPr/>
        </p:nvSpPr>
        <p:spPr>
          <a:xfrm>
            <a:off x="350520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12"/>
          <p:cNvSpPr/>
          <p:nvPr/>
        </p:nvSpPr>
        <p:spPr>
          <a:xfrm>
            <a:off x="3123960" y="56386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13"/>
          <p:cNvSpPr/>
          <p:nvPr/>
        </p:nvSpPr>
        <p:spPr>
          <a:xfrm>
            <a:off x="2438160" y="32767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Line 14"/>
          <p:cNvSpPr/>
          <p:nvPr/>
        </p:nvSpPr>
        <p:spPr>
          <a:xfrm>
            <a:off x="685680" y="3047760"/>
            <a:ext cx="1752480" cy="38124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Line 15"/>
          <p:cNvSpPr/>
          <p:nvPr/>
        </p:nvSpPr>
        <p:spPr>
          <a:xfrm>
            <a:off x="761640" y="3886200"/>
            <a:ext cx="167652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Line 16"/>
          <p:cNvSpPr/>
          <p:nvPr/>
        </p:nvSpPr>
        <p:spPr>
          <a:xfrm flipV="1">
            <a:off x="685680" y="4190760"/>
            <a:ext cx="1828800" cy="60984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1" name="CustomShape 17"/>
          <p:cNvSpPr/>
          <p:nvPr/>
        </p:nvSpPr>
        <p:spPr>
          <a:xfrm>
            <a:off x="350520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18"/>
          <p:cNvSpPr/>
          <p:nvPr/>
        </p:nvSpPr>
        <p:spPr>
          <a:xfrm>
            <a:off x="3123960" y="38862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19"/>
          <p:cNvSpPr/>
          <p:nvPr/>
        </p:nvSpPr>
        <p:spPr>
          <a:xfrm>
            <a:off x="2438160" y="16765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Line 20"/>
          <p:cNvSpPr/>
          <p:nvPr/>
        </p:nvSpPr>
        <p:spPr>
          <a:xfrm flipV="1">
            <a:off x="685680" y="1828800"/>
            <a:ext cx="1752480" cy="12189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Line 21"/>
          <p:cNvSpPr/>
          <p:nvPr/>
        </p:nvSpPr>
        <p:spPr>
          <a:xfrm flipV="1">
            <a:off x="685680" y="2209680"/>
            <a:ext cx="1752480" cy="16765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Line 22"/>
          <p:cNvSpPr/>
          <p:nvPr/>
        </p:nvSpPr>
        <p:spPr>
          <a:xfrm flipV="1">
            <a:off x="685680" y="2590560"/>
            <a:ext cx="1676160" cy="22100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CustomShape 23"/>
          <p:cNvSpPr/>
          <p:nvPr/>
        </p:nvSpPr>
        <p:spPr>
          <a:xfrm>
            <a:off x="350520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CustomShape 24"/>
          <p:cNvSpPr/>
          <p:nvPr/>
        </p:nvSpPr>
        <p:spPr>
          <a:xfrm>
            <a:off x="3123960" y="22860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CustomShape 25"/>
          <p:cNvSpPr/>
          <p:nvPr/>
        </p:nvSpPr>
        <p:spPr>
          <a:xfrm>
            <a:off x="9674160" y="335268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Line 26"/>
          <p:cNvSpPr/>
          <p:nvPr/>
        </p:nvSpPr>
        <p:spPr>
          <a:xfrm>
            <a:off x="9293280" y="2286000"/>
            <a:ext cx="380880" cy="12952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27"/>
          <p:cNvSpPr/>
          <p:nvPr/>
        </p:nvSpPr>
        <p:spPr>
          <a:xfrm>
            <a:off x="10616280" y="365760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2" name="CustomShape 28"/>
          <p:cNvSpPr/>
          <p:nvPr/>
        </p:nvSpPr>
        <p:spPr>
          <a:xfrm>
            <a:off x="10359960" y="3962520"/>
            <a:ext cx="255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Line 29"/>
          <p:cNvSpPr/>
          <p:nvPr/>
        </p:nvSpPr>
        <p:spPr>
          <a:xfrm>
            <a:off x="11302080" y="3962160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4" name="CustomShape 30"/>
          <p:cNvSpPr/>
          <p:nvPr/>
        </p:nvSpPr>
        <p:spPr>
          <a:xfrm>
            <a:off x="350520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31"/>
          <p:cNvSpPr/>
          <p:nvPr/>
        </p:nvSpPr>
        <p:spPr>
          <a:xfrm>
            <a:off x="350520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32"/>
          <p:cNvSpPr/>
          <p:nvPr/>
        </p:nvSpPr>
        <p:spPr>
          <a:xfrm>
            <a:off x="350520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CustomShape 33"/>
          <p:cNvSpPr/>
          <p:nvPr/>
        </p:nvSpPr>
        <p:spPr>
          <a:xfrm>
            <a:off x="3505200" y="24282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28" name="CustomShape 34"/>
          <p:cNvSpPr/>
          <p:nvPr/>
        </p:nvSpPr>
        <p:spPr>
          <a:xfrm flipV="1">
            <a:off x="3813720" y="21848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29" name="CustomShape 35"/>
          <p:cNvSpPr/>
          <p:nvPr/>
        </p:nvSpPr>
        <p:spPr>
          <a:xfrm>
            <a:off x="3517080" y="23032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0" name="CustomShape 36"/>
          <p:cNvSpPr/>
          <p:nvPr/>
        </p:nvSpPr>
        <p:spPr>
          <a:xfrm>
            <a:off x="3505200" y="3952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1" name="CustomShape 37"/>
          <p:cNvSpPr/>
          <p:nvPr/>
        </p:nvSpPr>
        <p:spPr>
          <a:xfrm flipV="1">
            <a:off x="3813720" y="370908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2" name="CustomShape 38"/>
          <p:cNvSpPr/>
          <p:nvPr/>
        </p:nvSpPr>
        <p:spPr>
          <a:xfrm>
            <a:off x="3517080" y="384084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3" name="CustomShape 39"/>
          <p:cNvSpPr/>
          <p:nvPr/>
        </p:nvSpPr>
        <p:spPr>
          <a:xfrm>
            <a:off x="3505200" y="57045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4" name="CustomShape 40"/>
          <p:cNvSpPr/>
          <p:nvPr/>
        </p:nvSpPr>
        <p:spPr>
          <a:xfrm flipV="1">
            <a:off x="3813720" y="54615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5" name="CustomShape 41"/>
          <p:cNvSpPr/>
          <p:nvPr/>
        </p:nvSpPr>
        <p:spPr>
          <a:xfrm>
            <a:off x="3517080" y="55933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6" name="CustomShape 42"/>
          <p:cNvSpPr/>
          <p:nvPr/>
        </p:nvSpPr>
        <p:spPr>
          <a:xfrm>
            <a:off x="10616280" y="40284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7" name="CustomShape 43"/>
          <p:cNvSpPr/>
          <p:nvPr/>
        </p:nvSpPr>
        <p:spPr>
          <a:xfrm flipV="1">
            <a:off x="10925160" y="37850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8" name="CustomShape 44"/>
          <p:cNvSpPr/>
          <p:nvPr/>
        </p:nvSpPr>
        <p:spPr>
          <a:xfrm>
            <a:off x="10628520" y="39034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9" name="CustomShape 45"/>
          <p:cNvSpPr/>
          <p:nvPr/>
        </p:nvSpPr>
        <p:spPr>
          <a:xfrm>
            <a:off x="4724160" y="50292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46"/>
          <p:cNvSpPr/>
          <p:nvPr/>
        </p:nvSpPr>
        <p:spPr>
          <a:xfrm>
            <a:off x="579120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47"/>
          <p:cNvSpPr/>
          <p:nvPr/>
        </p:nvSpPr>
        <p:spPr>
          <a:xfrm>
            <a:off x="5409960" y="56386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2" name="CustomShape 48"/>
          <p:cNvSpPr/>
          <p:nvPr/>
        </p:nvSpPr>
        <p:spPr>
          <a:xfrm>
            <a:off x="4724160" y="32767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49"/>
          <p:cNvSpPr/>
          <p:nvPr/>
        </p:nvSpPr>
        <p:spPr>
          <a:xfrm>
            <a:off x="579120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50"/>
          <p:cNvSpPr/>
          <p:nvPr/>
        </p:nvSpPr>
        <p:spPr>
          <a:xfrm>
            <a:off x="5409960" y="38862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51"/>
          <p:cNvSpPr/>
          <p:nvPr/>
        </p:nvSpPr>
        <p:spPr>
          <a:xfrm>
            <a:off x="4724160" y="16765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52"/>
          <p:cNvSpPr/>
          <p:nvPr/>
        </p:nvSpPr>
        <p:spPr>
          <a:xfrm>
            <a:off x="579120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53"/>
          <p:cNvSpPr/>
          <p:nvPr/>
        </p:nvSpPr>
        <p:spPr>
          <a:xfrm>
            <a:off x="5409960" y="22860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ustomShape 54"/>
          <p:cNvSpPr/>
          <p:nvPr/>
        </p:nvSpPr>
        <p:spPr>
          <a:xfrm>
            <a:off x="579120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9" name="CustomShape 55"/>
          <p:cNvSpPr/>
          <p:nvPr/>
        </p:nvSpPr>
        <p:spPr>
          <a:xfrm>
            <a:off x="579120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CustomShape 56"/>
          <p:cNvSpPr/>
          <p:nvPr/>
        </p:nvSpPr>
        <p:spPr>
          <a:xfrm>
            <a:off x="579120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57"/>
          <p:cNvSpPr/>
          <p:nvPr/>
        </p:nvSpPr>
        <p:spPr>
          <a:xfrm>
            <a:off x="5791200" y="24282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2" name="CustomShape 58"/>
          <p:cNvSpPr/>
          <p:nvPr/>
        </p:nvSpPr>
        <p:spPr>
          <a:xfrm flipV="1">
            <a:off x="6099720" y="21848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3" name="CustomShape 59"/>
          <p:cNvSpPr/>
          <p:nvPr/>
        </p:nvSpPr>
        <p:spPr>
          <a:xfrm>
            <a:off x="5803080" y="230328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4" name="CustomShape 60"/>
          <p:cNvSpPr/>
          <p:nvPr/>
        </p:nvSpPr>
        <p:spPr>
          <a:xfrm>
            <a:off x="5791200" y="3952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5" name="CustomShape 61"/>
          <p:cNvSpPr/>
          <p:nvPr/>
        </p:nvSpPr>
        <p:spPr>
          <a:xfrm flipV="1">
            <a:off x="6099720" y="370908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6" name="CustomShape 62"/>
          <p:cNvSpPr/>
          <p:nvPr/>
        </p:nvSpPr>
        <p:spPr>
          <a:xfrm>
            <a:off x="5803080" y="384084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7" name="CustomShape 63"/>
          <p:cNvSpPr/>
          <p:nvPr/>
        </p:nvSpPr>
        <p:spPr>
          <a:xfrm>
            <a:off x="5791200" y="57045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8" name="CustomShape 64"/>
          <p:cNvSpPr/>
          <p:nvPr/>
        </p:nvSpPr>
        <p:spPr>
          <a:xfrm flipV="1">
            <a:off x="6099720" y="54615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9" name="CustomShape 65"/>
          <p:cNvSpPr/>
          <p:nvPr/>
        </p:nvSpPr>
        <p:spPr>
          <a:xfrm>
            <a:off x="5803080" y="55933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0" name="CustomShape 66"/>
          <p:cNvSpPr/>
          <p:nvPr/>
        </p:nvSpPr>
        <p:spPr>
          <a:xfrm>
            <a:off x="7540800" y="502920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67"/>
          <p:cNvSpPr/>
          <p:nvPr/>
        </p:nvSpPr>
        <p:spPr>
          <a:xfrm>
            <a:off x="860748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68"/>
          <p:cNvSpPr/>
          <p:nvPr/>
        </p:nvSpPr>
        <p:spPr>
          <a:xfrm>
            <a:off x="8226600" y="563868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69"/>
          <p:cNvSpPr/>
          <p:nvPr/>
        </p:nvSpPr>
        <p:spPr>
          <a:xfrm>
            <a:off x="7540800" y="32767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70"/>
          <p:cNvSpPr/>
          <p:nvPr/>
        </p:nvSpPr>
        <p:spPr>
          <a:xfrm>
            <a:off x="860748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CustomShape 71"/>
          <p:cNvSpPr/>
          <p:nvPr/>
        </p:nvSpPr>
        <p:spPr>
          <a:xfrm>
            <a:off x="8226600" y="38862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ustomShape 72"/>
          <p:cNvSpPr/>
          <p:nvPr/>
        </p:nvSpPr>
        <p:spPr>
          <a:xfrm>
            <a:off x="7540800" y="16765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73"/>
          <p:cNvSpPr/>
          <p:nvPr/>
        </p:nvSpPr>
        <p:spPr>
          <a:xfrm>
            <a:off x="860748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CustomShape 74"/>
          <p:cNvSpPr/>
          <p:nvPr/>
        </p:nvSpPr>
        <p:spPr>
          <a:xfrm>
            <a:off x="8226600" y="228600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9" name="CustomShape 75"/>
          <p:cNvSpPr/>
          <p:nvPr/>
        </p:nvSpPr>
        <p:spPr>
          <a:xfrm>
            <a:off x="8607480" y="533412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CustomShape 76"/>
          <p:cNvSpPr/>
          <p:nvPr/>
        </p:nvSpPr>
        <p:spPr>
          <a:xfrm>
            <a:off x="8607480" y="35812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CustomShape 77"/>
          <p:cNvSpPr/>
          <p:nvPr/>
        </p:nvSpPr>
        <p:spPr>
          <a:xfrm>
            <a:off x="8607480" y="198108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CustomShape 78"/>
          <p:cNvSpPr/>
          <p:nvPr/>
        </p:nvSpPr>
        <p:spPr>
          <a:xfrm>
            <a:off x="8607480" y="24282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3" name="CustomShape 79"/>
          <p:cNvSpPr/>
          <p:nvPr/>
        </p:nvSpPr>
        <p:spPr>
          <a:xfrm flipV="1">
            <a:off x="8916000" y="218484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4" name="CustomShape 80"/>
          <p:cNvSpPr/>
          <p:nvPr/>
        </p:nvSpPr>
        <p:spPr>
          <a:xfrm>
            <a:off x="8619360" y="22903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5" name="CustomShape 81"/>
          <p:cNvSpPr/>
          <p:nvPr/>
        </p:nvSpPr>
        <p:spPr>
          <a:xfrm>
            <a:off x="8607480" y="395208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6" name="CustomShape 82"/>
          <p:cNvSpPr/>
          <p:nvPr/>
        </p:nvSpPr>
        <p:spPr>
          <a:xfrm flipV="1">
            <a:off x="8916000" y="370908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7" name="CustomShape 83"/>
          <p:cNvSpPr/>
          <p:nvPr/>
        </p:nvSpPr>
        <p:spPr>
          <a:xfrm>
            <a:off x="8619360" y="384084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8" name="CustomShape 84"/>
          <p:cNvSpPr/>
          <p:nvPr/>
        </p:nvSpPr>
        <p:spPr>
          <a:xfrm>
            <a:off x="8607480" y="570456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9" name="CustomShape 85"/>
          <p:cNvSpPr/>
          <p:nvPr/>
        </p:nvSpPr>
        <p:spPr>
          <a:xfrm flipV="1">
            <a:off x="8916000" y="54615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80" name="CustomShape 86"/>
          <p:cNvSpPr/>
          <p:nvPr/>
        </p:nvSpPr>
        <p:spPr>
          <a:xfrm>
            <a:off x="8619360" y="560664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81" name="CustomShape 87"/>
          <p:cNvSpPr/>
          <p:nvPr/>
        </p:nvSpPr>
        <p:spPr>
          <a:xfrm>
            <a:off x="6857880" y="2133720"/>
            <a:ext cx="470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2" name="CustomShape 88"/>
          <p:cNvSpPr/>
          <p:nvPr/>
        </p:nvSpPr>
        <p:spPr>
          <a:xfrm>
            <a:off x="6857880" y="3733920"/>
            <a:ext cx="470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89"/>
          <p:cNvSpPr/>
          <p:nvPr/>
        </p:nvSpPr>
        <p:spPr>
          <a:xfrm>
            <a:off x="6857880" y="5410080"/>
            <a:ext cx="470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Line 90"/>
          <p:cNvSpPr/>
          <p:nvPr/>
        </p:nvSpPr>
        <p:spPr>
          <a:xfrm flipV="1">
            <a:off x="4190640" y="1981080"/>
            <a:ext cx="533520" cy="304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5" name="Line 91"/>
          <p:cNvSpPr/>
          <p:nvPr/>
        </p:nvSpPr>
        <p:spPr>
          <a:xfrm>
            <a:off x="4190640" y="2286000"/>
            <a:ext cx="533520" cy="14475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" name="Line 92"/>
          <p:cNvSpPr/>
          <p:nvPr/>
        </p:nvSpPr>
        <p:spPr>
          <a:xfrm>
            <a:off x="4190640" y="2361960"/>
            <a:ext cx="457200" cy="297180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7" name="Line 93"/>
          <p:cNvSpPr/>
          <p:nvPr/>
        </p:nvSpPr>
        <p:spPr>
          <a:xfrm>
            <a:off x="4190640" y="5715000"/>
            <a:ext cx="533520" cy="38088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Line 94"/>
          <p:cNvSpPr/>
          <p:nvPr/>
        </p:nvSpPr>
        <p:spPr>
          <a:xfrm>
            <a:off x="4190640" y="3886200"/>
            <a:ext cx="609840" cy="360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Line 95"/>
          <p:cNvSpPr/>
          <p:nvPr/>
        </p:nvSpPr>
        <p:spPr>
          <a:xfrm flipV="1">
            <a:off x="4190640" y="4190760"/>
            <a:ext cx="533520" cy="1447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0" name="Line 96"/>
          <p:cNvSpPr/>
          <p:nvPr/>
        </p:nvSpPr>
        <p:spPr>
          <a:xfrm flipV="1">
            <a:off x="4190640" y="2666880"/>
            <a:ext cx="457200" cy="297180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1" name="Line 97"/>
          <p:cNvSpPr/>
          <p:nvPr/>
        </p:nvSpPr>
        <p:spPr>
          <a:xfrm flipV="1">
            <a:off x="4190640" y="2361960"/>
            <a:ext cx="457200" cy="152424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2" name="Line 98"/>
          <p:cNvSpPr/>
          <p:nvPr/>
        </p:nvSpPr>
        <p:spPr>
          <a:xfrm>
            <a:off x="4190640" y="3962160"/>
            <a:ext cx="457200" cy="228600"/>
          </a:xfrm>
          <a:prstGeom prst="line">
            <a:avLst/>
          </a:prstGeom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9">
            <a:extLst>
              <a:ext uri="{FF2B5EF4-FFF2-40B4-BE49-F238E27FC236}">
                <a16:creationId xmlns:a16="http://schemas.microsoft.com/office/drawing/2014/main" id="{22D07C38-8341-4CC0-93EF-417179F99870}"/>
              </a:ext>
            </a:extLst>
          </p:cNvPr>
          <p:cNvSpPr/>
          <p:nvPr/>
        </p:nvSpPr>
        <p:spPr>
          <a:xfrm>
            <a:off x="11655480" y="3774780"/>
            <a:ext cx="2283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9">
            <a:extLst>
              <a:ext uri="{FF2B5EF4-FFF2-40B4-BE49-F238E27FC236}">
                <a16:creationId xmlns:a16="http://schemas.microsoft.com/office/drawing/2014/main" id="{FB284F91-45AC-4997-B129-0056EEC172EE}"/>
              </a:ext>
            </a:extLst>
          </p:cNvPr>
          <p:cNvSpPr/>
          <p:nvPr/>
        </p:nvSpPr>
        <p:spPr>
          <a:xfrm>
            <a:off x="10353022" y="4311720"/>
            <a:ext cx="1817226" cy="1015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Note: Sometimes we don’t apply the non-linear function in the last layer.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0"/>
            <a:ext cx="11557000" cy="5232399"/>
          </a:xfrm>
        </p:spPr>
        <p:txBody>
          <a:bodyPr/>
          <a:lstStyle/>
          <a:p>
            <a:r>
              <a:rPr lang="en-US" sz="2800" dirty="0"/>
              <a:t>Input to a layer: some </a:t>
            </a:r>
            <a:r>
              <a:rPr lang="en-US" sz="2800" i="1" dirty="0"/>
              <a:t>dim(x)</a:t>
            </a:r>
            <a:r>
              <a:rPr lang="en-US" sz="2800" dirty="0"/>
              <a:t>-dimensional input vector</a:t>
            </a:r>
          </a:p>
          <a:p>
            <a:r>
              <a:rPr lang="en-US" sz="2800" dirty="0"/>
              <a:t>Output of a layer: some </a:t>
            </a:r>
            <a:r>
              <a:rPr lang="en-US" sz="2800" i="1" dirty="0"/>
              <a:t>dim(y)</a:t>
            </a:r>
            <a:r>
              <a:rPr lang="en-US" sz="2800" dirty="0"/>
              <a:t>-dimensional output vector</a:t>
            </a:r>
          </a:p>
          <a:p>
            <a:pPr lvl="1"/>
            <a:r>
              <a:rPr lang="en-US" sz="2400" i="1" dirty="0"/>
              <a:t>dim(y)</a:t>
            </a:r>
            <a:r>
              <a:rPr lang="en-US" sz="2400" dirty="0"/>
              <a:t> is the number of neurons in the layer (1 output per neuron)</a:t>
            </a:r>
          </a:p>
          <a:p>
            <a:r>
              <a:rPr lang="en-US" sz="2800" dirty="0"/>
              <a:t>Process of converting input to output:</a:t>
            </a:r>
          </a:p>
          <a:p>
            <a:pPr lvl="1"/>
            <a:r>
              <a:rPr lang="en-US" sz="2400" dirty="0"/>
              <a:t>Multiply the (1, </a:t>
            </a:r>
            <a:r>
              <a:rPr lang="en-US" sz="2400" i="1" dirty="0"/>
              <a:t>dim(x)</a:t>
            </a:r>
            <a:r>
              <a:rPr lang="en-US" sz="2400" dirty="0"/>
              <a:t>) input vector with a (</a:t>
            </a:r>
            <a:r>
              <a:rPr lang="en-US" sz="2400" i="1" dirty="0"/>
              <a:t>dim(x)</a:t>
            </a:r>
            <a:r>
              <a:rPr lang="en-US" sz="2400" dirty="0"/>
              <a:t>, </a:t>
            </a:r>
            <a:r>
              <a:rPr lang="en-US" sz="2400" i="1" dirty="0"/>
              <a:t>dim(y)</a:t>
            </a:r>
            <a:r>
              <a:rPr lang="en-US" sz="2400" dirty="0"/>
              <a:t>) weight vector.</a:t>
            </a:r>
            <a:br>
              <a:rPr lang="en-US" sz="2400" dirty="0"/>
            </a:br>
            <a:r>
              <a:rPr lang="en-US" sz="2400" dirty="0"/>
              <a:t>The result has shape (1, </a:t>
            </a:r>
            <a:r>
              <a:rPr lang="en-US" sz="2400" i="1" dirty="0"/>
              <a:t>dim(y)</a:t>
            </a:r>
            <a:r>
              <a:rPr lang="en-US" sz="2400" dirty="0"/>
              <a:t>).</a:t>
            </a:r>
          </a:p>
          <a:p>
            <a:pPr lvl="1"/>
            <a:r>
              <a:rPr lang="en-US" sz="2400" dirty="0"/>
              <a:t>Apply some non-linear function (e.g. sigmoid) to the result. </a:t>
            </a:r>
            <a:br>
              <a:rPr lang="en-US" sz="2400" dirty="0"/>
            </a:br>
            <a:r>
              <a:rPr lang="en-US" sz="2400" dirty="0"/>
              <a:t>The result still has shape (1, </a:t>
            </a:r>
            <a:r>
              <a:rPr lang="en-US" sz="2400" i="1" dirty="0"/>
              <a:t>dim(y)</a:t>
            </a:r>
            <a:r>
              <a:rPr lang="en-US" sz="2400" dirty="0"/>
              <a:t>).</a:t>
            </a:r>
          </a:p>
          <a:p>
            <a:r>
              <a:rPr lang="en-US" sz="2800" dirty="0"/>
              <a:t>Big idea: Chain layers together</a:t>
            </a:r>
          </a:p>
          <a:p>
            <a:pPr lvl="1"/>
            <a:r>
              <a:rPr lang="en-US" sz="2400" dirty="0"/>
              <a:t>The input could come from a previous layer’s output</a:t>
            </a:r>
          </a:p>
          <a:p>
            <a:pPr lvl="1"/>
            <a:r>
              <a:rPr lang="en-US" sz="2400" dirty="0"/>
              <a:t>The output could be used as the input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9708793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9960232" y="208042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9960232" y="29718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9960232" y="3860801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7902832" y="164861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7902832" y="2385216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7902832" y="3121815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7902832" y="4470401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8512432" y="1953417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8512432" y="1953417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8512432" y="2690016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512432" y="3426615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8512432" y="4165601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8512432" y="1953417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8512432" y="3276600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8512432" y="2385220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8512432" y="2385220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8512432" y="2690016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8512432" y="3276600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8512432" y="2385220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10569832" y="2385220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69832" y="3276600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10569832" y="4136532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A01153-3F7F-6644-BFE2-8694D89285D8}"/>
              </a:ext>
            </a:extLst>
          </p:cNvPr>
          <p:cNvSpPr txBox="1"/>
          <p:nvPr/>
        </p:nvSpPr>
        <p:spPr>
          <a:xfrm>
            <a:off x="8001000" y="39346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0A9A8E-1F14-F24F-898C-6D4E29D54C25}"/>
              </a:ext>
            </a:extLst>
          </p:cNvPr>
          <p:cNvSpPr/>
          <p:nvPr/>
        </p:nvSpPr>
        <p:spPr>
          <a:xfrm>
            <a:off x="990600" y="164861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441AF3-4700-4D4C-97A4-94A70A289E05}"/>
              </a:ext>
            </a:extLst>
          </p:cNvPr>
          <p:cNvSpPr/>
          <p:nvPr/>
        </p:nvSpPr>
        <p:spPr>
          <a:xfrm>
            <a:off x="990600" y="2385216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768360-3B88-7D40-BC4A-C666016E741C}"/>
              </a:ext>
            </a:extLst>
          </p:cNvPr>
          <p:cNvSpPr/>
          <p:nvPr/>
        </p:nvSpPr>
        <p:spPr>
          <a:xfrm>
            <a:off x="990600" y="3121815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75CDD4-D652-D247-9B4F-692752AF7464}"/>
              </a:ext>
            </a:extLst>
          </p:cNvPr>
          <p:cNvSpPr/>
          <p:nvPr/>
        </p:nvSpPr>
        <p:spPr>
          <a:xfrm>
            <a:off x="990600" y="4470401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E444B7-D5A5-4846-A1AE-7044E3638EF1}"/>
              </a:ext>
            </a:extLst>
          </p:cNvPr>
          <p:cNvSpPr txBox="1"/>
          <p:nvPr/>
        </p:nvSpPr>
        <p:spPr>
          <a:xfrm>
            <a:off x="1066800" y="38700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12EB48-A487-3441-B5C9-9F27DB460D30}"/>
              </a:ext>
            </a:extLst>
          </p:cNvPr>
          <p:cNvSpPr/>
          <p:nvPr/>
        </p:nvSpPr>
        <p:spPr>
          <a:xfrm>
            <a:off x="2667000" y="164623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49EC0A3-2056-044A-AE2F-C88F186B5C62}"/>
              </a:ext>
            </a:extLst>
          </p:cNvPr>
          <p:cNvSpPr/>
          <p:nvPr/>
        </p:nvSpPr>
        <p:spPr>
          <a:xfrm>
            <a:off x="2667000" y="238283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F0B3B4-206D-6940-908E-B8F44CC68A39}"/>
              </a:ext>
            </a:extLst>
          </p:cNvPr>
          <p:cNvSpPr/>
          <p:nvPr/>
        </p:nvSpPr>
        <p:spPr>
          <a:xfrm>
            <a:off x="2667000" y="3119431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B0079F-C22D-F447-8748-DD4429427D40}"/>
              </a:ext>
            </a:extLst>
          </p:cNvPr>
          <p:cNvSpPr/>
          <p:nvPr/>
        </p:nvSpPr>
        <p:spPr>
          <a:xfrm>
            <a:off x="2667000" y="446801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A79B31-1D20-1E44-A15E-1EC23742DAD1}"/>
              </a:ext>
            </a:extLst>
          </p:cNvPr>
          <p:cNvSpPr txBox="1"/>
          <p:nvPr/>
        </p:nvSpPr>
        <p:spPr>
          <a:xfrm>
            <a:off x="2743200" y="3867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BD58D6-B6E6-264F-A75C-917629177410}"/>
              </a:ext>
            </a:extLst>
          </p:cNvPr>
          <p:cNvSpPr/>
          <p:nvPr/>
        </p:nvSpPr>
        <p:spPr>
          <a:xfrm>
            <a:off x="4343400" y="164861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291ED56-EAB4-6444-8B34-63672FF754B6}"/>
              </a:ext>
            </a:extLst>
          </p:cNvPr>
          <p:cNvSpPr/>
          <p:nvPr/>
        </p:nvSpPr>
        <p:spPr>
          <a:xfrm>
            <a:off x="4343400" y="2385216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B686E79-56CA-AD42-8459-398310976342}"/>
              </a:ext>
            </a:extLst>
          </p:cNvPr>
          <p:cNvSpPr/>
          <p:nvPr/>
        </p:nvSpPr>
        <p:spPr>
          <a:xfrm>
            <a:off x="4343400" y="3121815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1E9E4E-A9F7-0046-A54F-E1C074D731BA}"/>
              </a:ext>
            </a:extLst>
          </p:cNvPr>
          <p:cNvSpPr/>
          <p:nvPr/>
        </p:nvSpPr>
        <p:spPr>
          <a:xfrm>
            <a:off x="4343400" y="4470401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D06C78-41F4-464E-AF0E-1248CC676A5A}"/>
              </a:ext>
            </a:extLst>
          </p:cNvPr>
          <p:cNvSpPr txBox="1"/>
          <p:nvPr/>
        </p:nvSpPr>
        <p:spPr>
          <a:xfrm>
            <a:off x="4419600" y="38700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100046-20AD-764A-98C6-15CD85DD0A91}"/>
              </a:ext>
            </a:extLst>
          </p:cNvPr>
          <p:cNvSpPr/>
          <p:nvPr/>
        </p:nvSpPr>
        <p:spPr>
          <a:xfrm>
            <a:off x="6248400" y="164861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C1FE6E-11B8-5943-A4D8-29C373D9E851}"/>
              </a:ext>
            </a:extLst>
          </p:cNvPr>
          <p:cNvSpPr/>
          <p:nvPr/>
        </p:nvSpPr>
        <p:spPr>
          <a:xfrm>
            <a:off x="6248400" y="2385216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1BD88F-8F49-D444-92C8-C752211BAEAA}"/>
              </a:ext>
            </a:extLst>
          </p:cNvPr>
          <p:cNvSpPr/>
          <p:nvPr/>
        </p:nvSpPr>
        <p:spPr>
          <a:xfrm>
            <a:off x="6248400" y="3121815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6B768-DCB7-E94B-8EA6-B6D07998F922}"/>
              </a:ext>
            </a:extLst>
          </p:cNvPr>
          <p:cNvSpPr/>
          <p:nvPr/>
        </p:nvSpPr>
        <p:spPr>
          <a:xfrm>
            <a:off x="6248400" y="4470401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B86C79-4210-9543-83E6-0D045AD38EF0}"/>
              </a:ext>
            </a:extLst>
          </p:cNvPr>
          <p:cNvSpPr txBox="1"/>
          <p:nvPr/>
        </p:nvSpPr>
        <p:spPr>
          <a:xfrm>
            <a:off x="6324600" y="38700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CF439-C5E4-9649-8385-752CE355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22" y="1761713"/>
            <a:ext cx="372778" cy="344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04483-3165-034C-BE0B-15F0A4D7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11" y="2500699"/>
            <a:ext cx="372778" cy="344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0BE36-B407-0D44-8AF7-EB6CFBA76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379" y="3270054"/>
            <a:ext cx="372778" cy="351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FE58B-058B-BA45-A9EE-D6F6C0E4E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841" y="4600114"/>
            <a:ext cx="462715" cy="345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88C3A-C36C-8B45-8975-F43E3BB07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133" y="4582843"/>
            <a:ext cx="537661" cy="379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2BC2E8-5A0C-5A43-9CD3-6E23F71C0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4085" y="4600114"/>
            <a:ext cx="462715" cy="34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3E5AA-E16B-F54D-AA02-856880D05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2765" y="1787102"/>
            <a:ext cx="372778" cy="34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0791AF-85B3-AE4C-8102-D8EEFB1D3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667" y="2500699"/>
            <a:ext cx="372778" cy="3441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4C2811-1A29-5648-842D-91B62BE1E0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5460" y="3260872"/>
            <a:ext cx="338889" cy="319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AA10B-F33D-3E40-82EC-9CD1D6C56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2702" y="3228938"/>
            <a:ext cx="394285" cy="351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AECD10-FAC9-0044-8A9E-DB39334D94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0985" y="2474598"/>
            <a:ext cx="433714" cy="3785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6457251-B511-594C-A7FA-1937338395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2457" y="1772957"/>
            <a:ext cx="394285" cy="3441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54AC2B-BD58-CD45-8754-2ECD37D744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8942" y="2255937"/>
            <a:ext cx="554762" cy="2585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4B6809-8D43-374B-866E-FAEBC539B5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31713" y="3168998"/>
            <a:ext cx="554762" cy="258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D4B2D8-497C-2545-B102-D16DA94073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7038" y="4043327"/>
            <a:ext cx="554762" cy="2639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2E5A591-9F0D-0948-815B-21453BD17A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4600" y="3289702"/>
            <a:ext cx="490130" cy="2639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A3AAC56-D10E-A94C-898F-D0044F1AE08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2609286"/>
            <a:ext cx="490130" cy="258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7D8FFC3-5BF1-7848-8214-BDECAF7A5D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49105" y="1847286"/>
            <a:ext cx="490130" cy="2585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100085-647A-DF4E-8B43-0FC5F604BF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15353" y="4709604"/>
            <a:ext cx="471835" cy="23591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3ECE2D3-5359-324A-9257-C777AA415E9C}"/>
              </a:ext>
            </a:extLst>
          </p:cNvPr>
          <p:cNvCxnSpPr>
            <a:cxnSpLocks/>
            <a:stCxn id="35" idx="6"/>
            <a:endCxn id="42" idx="2"/>
          </p:cNvCxnSpPr>
          <p:nvPr/>
        </p:nvCxnSpPr>
        <p:spPr>
          <a:xfrm flipV="1">
            <a:off x="1600200" y="195103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BCD7A0-8A5E-0649-A78C-A9A10F8D687C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>
            <a:off x="1600200" y="195341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3F17B1-E77E-3242-9073-5E30192DE4F1}"/>
              </a:ext>
            </a:extLst>
          </p:cNvPr>
          <p:cNvCxnSpPr>
            <a:cxnSpLocks/>
            <a:stCxn id="35" idx="6"/>
            <a:endCxn id="45" idx="2"/>
          </p:cNvCxnSpPr>
          <p:nvPr/>
        </p:nvCxnSpPr>
        <p:spPr>
          <a:xfrm>
            <a:off x="1600200" y="1953417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7AA8CC3-A41D-2641-AEC3-00760CF4A2F4}"/>
              </a:ext>
            </a:extLst>
          </p:cNvPr>
          <p:cNvCxnSpPr>
            <a:cxnSpLocks/>
            <a:stCxn id="35" idx="6"/>
            <a:endCxn id="46" idx="2"/>
          </p:cNvCxnSpPr>
          <p:nvPr/>
        </p:nvCxnSpPr>
        <p:spPr>
          <a:xfrm>
            <a:off x="1600200" y="1953417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BA05B1-1FF2-924E-8540-42C7CCD0D09F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 flipV="1">
            <a:off x="1600200" y="195103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A1430B-7D9B-534C-BE41-71F12328FC51}"/>
              </a:ext>
            </a:extLst>
          </p:cNvPr>
          <p:cNvCxnSpPr>
            <a:cxnSpLocks/>
            <a:stCxn id="36" idx="6"/>
            <a:endCxn id="46" idx="2"/>
          </p:cNvCxnSpPr>
          <p:nvPr/>
        </p:nvCxnSpPr>
        <p:spPr>
          <a:xfrm>
            <a:off x="1600200" y="2690016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BBF901-F044-4D4A-BDCC-94282E86A03D}"/>
              </a:ext>
            </a:extLst>
          </p:cNvPr>
          <p:cNvCxnSpPr>
            <a:cxnSpLocks/>
            <a:stCxn id="37" idx="6"/>
            <a:endCxn id="45" idx="2"/>
          </p:cNvCxnSpPr>
          <p:nvPr/>
        </p:nvCxnSpPr>
        <p:spPr>
          <a:xfrm flipV="1">
            <a:off x="1600200" y="3424231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D6522C-378B-C145-8588-00A5DD78D75F}"/>
              </a:ext>
            </a:extLst>
          </p:cNvPr>
          <p:cNvCxnSpPr>
            <a:cxnSpLocks/>
            <a:stCxn id="36" idx="6"/>
            <a:endCxn id="43" idx="2"/>
          </p:cNvCxnSpPr>
          <p:nvPr/>
        </p:nvCxnSpPr>
        <p:spPr>
          <a:xfrm flipV="1">
            <a:off x="1600200" y="268763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3CA7E1-B791-F643-A52A-C201B74E77C2}"/>
              </a:ext>
            </a:extLst>
          </p:cNvPr>
          <p:cNvCxnSpPr>
            <a:cxnSpLocks/>
            <a:stCxn id="36" idx="6"/>
            <a:endCxn id="45" idx="2"/>
          </p:cNvCxnSpPr>
          <p:nvPr/>
        </p:nvCxnSpPr>
        <p:spPr>
          <a:xfrm>
            <a:off x="1600200" y="2690016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A4370DF-83A4-7A43-84B5-47EFA835A973}"/>
              </a:ext>
            </a:extLst>
          </p:cNvPr>
          <p:cNvCxnSpPr>
            <a:cxnSpLocks/>
            <a:stCxn id="37" idx="6"/>
            <a:endCxn id="46" idx="2"/>
          </p:cNvCxnSpPr>
          <p:nvPr/>
        </p:nvCxnSpPr>
        <p:spPr>
          <a:xfrm>
            <a:off x="1600200" y="3426615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EF41F6-7E7D-4746-B5BA-E33F8AACDD3A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 flipV="1">
            <a:off x="1600200" y="2687632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271589-F31A-8548-A1A9-8E363DC490B7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 flipV="1">
            <a:off x="1600200" y="1951033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E567D3-4C4B-0547-8B5F-CCEB65CA29E6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 flipV="1">
            <a:off x="1600200" y="1951033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A3574CE-D484-B141-979B-3D957468BCA2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 flipV="1">
            <a:off x="1600200" y="2687632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EE98790-01FE-B94D-B198-9B5AE88464B2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 flipV="1">
            <a:off x="1600200" y="3424231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4E60EF2-2C34-714A-8FF9-5D3E24E36813}"/>
              </a:ext>
            </a:extLst>
          </p:cNvPr>
          <p:cNvCxnSpPr>
            <a:cxnSpLocks/>
            <a:stCxn id="39" idx="6"/>
            <a:endCxn id="46" idx="2"/>
          </p:cNvCxnSpPr>
          <p:nvPr/>
        </p:nvCxnSpPr>
        <p:spPr>
          <a:xfrm flipV="1">
            <a:off x="1600200" y="4772817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7825F59-9CB9-6344-9B57-17527746426F}"/>
              </a:ext>
            </a:extLst>
          </p:cNvPr>
          <p:cNvCxnSpPr>
            <a:cxnSpLocks/>
          </p:cNvCxnSpPr>
          <p:nvPr/>
        </p:nvCxnSpPr>
        <p:spPr>
          <a:xfrm flipV="1">
            <a:off x="3276600" y="1953417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5A182EC-8071-6645-86B2-10FC3010459A}"/>
              </a:ext>
            </a:extLst>
          </p:cNvPr>
          <p:cNvCxnSpPr>
            <a:cxnSpLocks/>
          </p:cNvCxnSpPr>
          <p:nvPr/>
        </p:nvCxnSpPr>
        <p:spPr>
          <a:xfrm>
            <a:off x="3276600" y="1955801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7691FB5-9F33-5E41-9A0A-D6D0DC947AA9}"/>
              </a:ext>
            </a:extLst>
          </p:cNvPr>
          <p:cNvCxnSpPr>
            <a:cxnSpLocks/>
          </p:cNvCxnSpPr>
          <p:nvPr/>
        </p:nvCxnSpPr>
        <p:spPr>
          <a:xfrm>
            <a:off x="3276600" y="1955801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29864A-6C42-9A4A-AA31-DCE78AC3DFA7}"/>
              </a:ext>
            </a:extLst>
          </p:cNvPr>
          <p:cNvCxnSpPr>
            <a:cxnSpLocks/>
          </p:cNvCxnSpPr>
          <p:nvPr/>
        </p:nvCxnSpPr>
        <p:spPr>
          <a:xfrm>
            <a:off x="3276600" y="1955801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557496D-90FC-8E49-9C3B-FD924BD921F3}"/>
              </a:ext>
            </a:extLst>
          </p:cNvPr>
          <p:cNvCxnSpPr>
            <a:cxnSpLocks/>
          </p:cNvCxnSpPr>
          <p:nvPr/>
        </p:nvCxnSpPr>
        <p:spPr>
          <a:xfrm flipV="1">
            <a:off x="3276600" y="1953417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6C6287D-0C84-3F44-8E45-3EBFB69B44D5}"/>
              </a:ext>
            </a:extLst>
          </p:cNvPr>
          <p:cNvCxnSpPr>
            <a:cxnSpLocks/>
          </p:cNvCxnSpPr>
          <p:nvPr/>
        </p:nvCxnSpPr>
        <p:spPr>
          <a:xfrm>
            <a:off x="3276600" y="2692400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0AF504-55DC-D34F-844F-3A95DF368096}"/>
              </a:ext>
            </a:extLst>
          </p:cNvPr>
          <p:cNvCxnSpPr>
            <a:cxnSpLocks/>
          </p:cNvCxnSpPr>
          <p:nvPr/>
        </p:nvCxnSpPr>
        <p:spPr>
          <a:xfrm flipV="1">
            <a:off x="3276600" y="3426615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E9EB7F5-3372-C740-95EA-1E454BE1C05C}"/>
              </a:ext>
            </a:extLst>
          </p:cNvPr>
          <p:cNvCxnSpPr>
            <a:cxnSpLocks/>
          </p:cNvCxnSpPr>
          <p:nvPr/>
        </p:nvCxnSpPr>
        <p:spPr>
          <a:xfrm flipV="1">
            <a:off x="3276600" y="2690016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3697004-4831-AE43-A5ED-784069FE97F9}"/>
              </a:ext>
            </a:extLst>
          </p:cNvPr>
          <p:cNvCxnSpPr>
            <a:cxnSpLocks/>
          </p:cNvCxnSpPr>
          <p:nvPr/>
        </p:nvCxnSpPr>
        <p:spPr>
          <a:xfrm>
            <a:off x="3276600" y="2692400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29FFCF0-28DA-D845-9BB1-5B73A19C0F95}"/>
              </a:ext>
            </a:extLst>
          </p:cNvPr>
          <p:cNvCxnSpPr>
            <a:cxnSpLocks/>
          </p:cNvCxnSpPr>
          <p:nvPr/>
        </p:nvCxnSpPr>
        <p:spPr>
          <a:xfrm>
            <a:off x="3276600" y="3428999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33ABE2A-AB6B-5441-8521-4B340F180538}"/>
              </a:ext>
            </a:extLst>
          </p:cNvPr>
          <p:cNvCxnSpPr>
            <a:cxnSpLocks/>
          </p:cNvCxnSpPr>
          <p:nvPr/>
        </p:nvCxnSpPr>
        <p:spPr>
          <a:xfrm flipV="1">
            <a:off x="3276600" y="2690016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357EF21-034E-9D4C-80D8-3406AA34893F}"/>
              </a:ext>
            </a:extLst>
          </p:cNvPr>
          <p:cNvCxnSpPr>
            <a:cxnSpLocks/>
          </p:cNvCxnSpPr>
          <p:nvPr/>
        </p:nvCxnSpPr>
        <p:spPr>
          <a:xfrm flipV="1">
            <a:off x="3276600" y="1953417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AE527D8-4141-8E41-B6C6-33739702ACEA}"/>
              </a:ext>
            </a:extLst>
          </p:cNvPr>
          <p:cNvCxnSpPr>
            <a:cxnSpLocks/>
          </p:cNvCxnSpPr>
          <p:nvPr/>
        </p:nvCxnSpPr>
        <p:spPr>
          <a:xfrm flipV="1">
            <a:off x="3276600" y="1953417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D28FD8A-010E-CA44-BBA2-FD8BF8416596}"/>
              </a:ext>
            </a:extLst>
          </p:cNvPr>
          <p:cNvCxnSpPr>
            <a:cxnSpLocks/>
          </p:cNvCxnSpPr>
          <p:nvPr/>
        </p:nvCxnSpPr>
        <p:spPr>
          <a:xfrm flipV="1">
            <a:off x="3276600" y="2690016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09044F1-96A8-DC42-B7B2-1C9CA2F1B66B}"/>
              </a:ext>
            </a:extLst>
          </p:cNvPr>
          <p:cNvCxnSpPr>
            <a:cxnSpLocks/>
          </p:cNvCxnSpPr>
          <p:nvPr/>
        </p:nvCxnSpPr>
        <p:spPr>
          <a:xfrm flipV="1">
            <a:off x="3276600" y="3426615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7F8137A-5D13-CF43-8EF4-D1F112B22AD6}"/>
              </a:ext>
            </a:extLst>
          </p:cNvPr>
          <p:cNvCxnSpPr>
            <a:cxnSpLocks/>
          </p:cNvCxnSpPr>
          <p:nvPr/>
        </p:nvCxnSpPr>
        <p:spPr>
          <a:xfrm flipV="1">
            <a:off x="3276600" y="4775201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D65653C-0165-2C4C-92B7-FE7DC71C3C87}"/>
              </a:ext>
            </a:extLst>
          </p:cNvPr>
          <p:cNvCxnSpPr>
            <a:cxnSpLocks/>
          </p:cNvCxnSpPr>
          <p:nvPr/>
        </p:nvCxnSpPr>
        <p:spPr>
          <a:xfrm flipV="1">
            <a:off x="6858000" y="1953417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F777358-80CD-3241-98E3-E428B9AF6390}"/>
              </a:ext>
            </a:extLst>
          </p:cNvPr>
          <p:cNvCxnSpPr>
            <a:cxnSpLocks/>
          </p:cNvCxnSpPr>
          <p:nvPr/>
        </p:nvCxnSpPr>
        <p:spPr>
          <a:xfrm>
            <a:off x="6858000" y="1955801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0F675C8-1B24-524F-858C-C86971377E78}"/>
              </a:ext>
            </a:extLst>
          </p:cNvPr>
          <p:cNvCxnSpPr>
            <a:cxnSpLocks/>
          </p:cNvCxnSpPr>
          <p:nvPr/>
        </p:nvCxnSpPr>
        <p:spPr>
          <a:xfrm>
            <a:off x="6858000" y="1955801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B40515-0F4D-5C46-9A99-79394DF76AA3}"/>
              </a:ext>
            </a:extLst>
          </p:cNvPr>
          <p:cNvCxnSpPr>
            <a:cxnSpLocks/>
          </p:cNvCxnSpPr>
          <p:nvPr/>
        </p:nvCxnSpPr>
        <p:spPr>
          <a:xfrm>
            <a:off x="6858000" y="1955801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A06DE4D-5375-BB40-9268-1C5AC95D4199}"/>
              </a:ext>
            </a:extLst>
          </p:cNvPr>
          <p:cNvCxnSpPr>
            <a:cxnSpLocks/>
          </p:cNvCxnSpPr>
          <p:nvPr/>
        </p:nvCxnSpPr>
        <p:spPr>
          <a:xfrm flipV="1">
            <a:off x="6858000" y="1953417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6E92EF-39FC-234C-A220-A3F83E361EEB}"/>
              </a:ext>
            </a:extLst>
          </p:cNvPr>
          <p:cNvCxnSpPr>
            <a:cxnSpLocks/>
          </p:cNvCxnSpPr>
          <p:nvPr/>
        </p:nvCxnSpPr>
        <p:spPr>
          <a:xfrm>
            <a:off x="6858000" y="2692400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3F6A3F-FCF7-FE4C-8D94-82A79307AA97}"/>
              </a:ext>
            </a:extLst>
          </p:cNvPr>
          <p:cNvCxnSpPr>
            <a:cxnSpLocks/>
          </p:cNvCxnSpPr>
          <p:nvPr/>
        </p:nvCxnSpPr>
        <p:spPr>
          <a:xfrm flipV="1">
            <a:off x="6858000" y="3426615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35386F5-1965-D341-8E1A-C4FAC31BA97F}"/>
              </a:ext>
            </a:extLst>
          </p:cNvPr>
          <p:cNvCxnSpPr>
            <a:cxnSpLocks/>
          </p:cNvCxnSpPr>
          <p:nvPr/>
        </p:nvCxnSpPr>
        <p:spPr>
          <a:xfrm flipV="1">
            <a:off x="6858000" y="2690016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8BF3F7F-586A-4B42-B3F6-F5AD2C58961F}"/>
              </a:ext>
            </a:extLst>
          </p:cNvPr>
          <p:cNvCxnSpPr>
            <a:cxnSpLocks/>
          </p:cNvCxnSpPr>
          <p:nvPr/>
        </p:nvCxnSpPr>
        <p:spPr>
          <a:xfrm>
            <a:off x="6858000" y="2692400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6F0F04-7C4E-B644-9BCF-ADA074FA9983}"/>
              </a:ext>
            </a:extLst>
          </p:cNvPr>
          <p:cNvCxnSpPr>
            <a:cxnSpLocks/>
          </p:cNvCxnSpPr>
          <p:nvPr/>
        </p:nvCxnSpPr>
        <p:spPr>
          <a:xfrm>
            <a:off x="6858000" y="3428999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3AF7B9B-CBF7-1249-A51A-763A66E85AC1}"/>
              </a:ext>
            </a:extLst>
          </p:cNvPr>
          <p:cNvCxnSpPr>
            <a:cxnSpLocks/>
          </p:cNvCxnSpPr>
          <p:nvPr/>
        </p:nvCxnSpPr>
        <p:spPr>
          <a:xfrm flipV="1">
            <a:off x="6858000" y="2690016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B7FA1F7-B4AA-324B-86F1-2ED5A1CB2D08}"/>
              </a:ext>
            </a:extLst>
          </p:cNvPr>
          <p:cNvCxnSpPr>
            <a:cxnSpLocks/>
          </p:cNvCxnSpPr>
          <p:nvPr/>
        </p:nvCxnSpPr>
        <p:spPr>
          <a:xfrm flipV="1">
            <a:off x="6858000" y="1953417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2D3E96-08D3-A143-9773-6266F721701B}"/>
              </a:ext>
            </a:extLst>
          </p:cNvPr>
          <p:cNvCxnSpPr>
            <a:cxnSpLocks/>
          </p:cNvCxnSpPr>
          <p:nvPr/>
        </p:nvCxnSpPr>
        <p:spPr>
          <a:xfrm flipV="1">
            <a:off x="6858000" y="1953417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1899A1-AD76-EC43-8196-67259176AA09}"/>
              </a:ext>
            </a:extLst>
          </p:cNvPr>
          <p:cNvCxnSpPr>
            <a:cxnSpLocks/>
          </p:cNvCxnSpPr>
          <p:nvPr/>
        </p:nvCxnSpPr>
        <p:spPr>
          <a:xfrm flipV="1">
            <a:off x="6858000" y="2690016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E16F824-6829-FF49-8BE4-F9B0B4363308}"/>
              </a:ext>
            </a:extLst>
          </p:cNvPr>
          <p:cNvCxnSpPr>
            <a:cxnSpLocks/>
          </p:cNvCxnSpPr>
          <p:nvPr/>
        </p:nvCxnSpPr>
        <p:spPr>
          <a:xfrm flipV="1">
            <a:off x="6858000" y="3426615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9418F8-DA02-FA4C-AA82-7B0BA7831519}"/>
              </a:ext>
            </a:extLst>
          </p:cNvPr>
          <p:cNvCxnSpPr>
            <a:cxnSpLocks/>
          </p:cNvCxnSpPr>
          <p:nvPr/>
        </p:nvCxnSpPr>
        <p:spPr>
          <a:xfrm flipV="1">
            <a:off x="6858000" y="4775201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C96864B-164A-264C-8D12-EEB1EEF08CBF}"/>
              </a:ext>
            </a:extLst>
          </p:cNvPr>
          <p:cNvSpPr txBox="1"/>
          <p:nvPr/>
        </p:nvSpPr>
        <p:spPr>
          <a:xfrm>
            <a:off x="5366479" y="29007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D8C7955-1B4B-AD4D-A686-20CD5A764F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14015" y="5613402"/>
            <a:ext cx="4628677" cy="9026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B927CD3-EB61-6841-86E9-C1F1725F690F}"/>
              </a:ext>
            </a:extLst>
          </p:cNvPr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 = nonlinear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4255941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0E604-8F46-CB42-B967-B166C0C0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Activation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495E8-752A-154F-931A-209CF0CA3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145"/>
            <a:ext cx="12192000" cy="4455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BCB90-6880-0B47-B165-5AFA4A9C74AD}"/>
              </a:ext>
            </a:extLst>
          </p:cNvPr>
          <p:cNvSpPr txBox="1"/>
          <p:nvPr/>
        </p:nvSpPr>
        <p:spPr>
          <a:xfrm>
            <a:off x="-76200" y="6596390"/>
            <a:ext cx="548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[source: MIT 6.S191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introtodeeplearning.com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94240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deterministic decisions?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11633200" cy="5308599"/>
          </a:xfrm>
        </p:spPr>
        <p:txBody>
          <a:bodyPr/>
          <a:lstStyle/>
          <a:p>
            <a:r>
              <a:rPr lang="en-US" sz="2800" dirty="0"/>
              <a:t>Perceptron scoring:</a:t>
            </a:r>
          </a:p>
          <a:p>
            <a:r>
              <a:rPr lang="en-US" sz="2800" dirty="0"/>
              <a:t>If 		          positive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classifier says: 1.0 probability this is class +1</a:t>
            </a:r>
          </a:p>
          <a:p>
            <a:r>
              <a:rPr lang="en-US" sz="2800" dirty="0"/>
              <a:t>If  		          negative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classifier says: 0.0 probability this is class +1</a:t>
            </a:r>
          </a:p>
          <a:p>
            <a:endParaRPr lang="en-US" sz="1600" dirty="0"/>
          </a:p>
          <a:p>
            <a:r>
              <a:rPr lang="en-US" sz="2800" dirty="0"/>
              <a:t>Step function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z = output of perceptron</a:t>
            </a:r>
            <a:br>
              <a:rPr lang="en-US" sz="2800" dirty="0"/>
            </a:br>
            <a:r>
              <a:rPr lang="en-US" sz="2800" dirty="0"/>
              <a:t>H(z) = probability the class is +1, according to the classifier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23F1C-5C7B-CE4F-BF28-C4CD16C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445495"/>
            <a:ext cx="2124364" cy="42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64371-E682-A849-9B7D-DC719B4D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60" y="2018539"/>
            <a:ext cx="1755673" cy="35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38DDA-CCD1-7340-B7B0-D4224D52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60" y="2510815"/>
            <a:ext cx="1755673" cy="35304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3D6C313-6E80-4434-8A0F-45A1AF4AA833}"/>
              </a:ext>
            </a:extLst>
          </p:cNvPr>
          <p:cNvGrpSpPr/>
          <p:nvPr/>
        </p:nvGrpSpPr>
        <p:grpSpPr>
          <a:xfrm>
            <a:off x="6058678" y="3126598"/>
            <a:ext cx="5022199" cy="2351508"/>
            <a:chOff x="6058678" y="3126598"/>
            <a:chExt cx="5022199" cy="23515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5C2CF4E-5A14-4181-B4CF-ED3FE5232219}"/>
                </a:ext>
              </a:extLst>
            </p:cNvPr>
            <p:cNvCxnSpPr>
              <a:cxnSpLocks/>
            </p:cNvCxnSpPr>
            <p:nvPr/>
          </p:nvCxnSpPr>
          <p:spPr>
            <a:xfrm>
              <a:off x="6401575" y="3508574"/>
              <a:ext cx="0" cy="16002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403DDC-8798-4D77-AD25-43D53106C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1575" y="5108774"/>
              <a:ext cx="443787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06BA5B-5B46-43F5-BD69-E1DCB626619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849" y="5032574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C77345-4E19-41C6-A9AB-673A2B4E7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5375" y="3965774"/>
              <a:ext cx="1524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C6EECB-7277-4E83-B899-3447C42133B9}"/>
                </a:ext>
              </a:extLst>
            </p:cNvPr>
            <p:cNvSpPr txBox="1"/>
            <p:nvPr/>
          </p:nvSpPr>
          <p:spPr>
            <a:xfrm>
              <a:off x="8553449" y="5108774"/>
              <a:ext cx="29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B5B12D-CDF4-4177-B694-6D15BA33E487}"/>
                </a:ext>
              </a:extLst>
            </p:cNvPr>
            <p:cNvSpPr txBox="1"/>
            <p:nvPr/>
          </p:nvSpPr>
          <p:spPr>
            <a:xfrm>
              <a:off x="6058678" y="3768862"/>
              <a:ext cx="296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158A3E-D3DA-408B-9ED3-F7CEFA9F946E}"/>
                </a:ext>
              </a:extLst>
            </p:cNvPr>
            <p:cNvSpPr txBox="1"/>
            <p:nvPr/>
          </p:nvSpPr>
          <p:spPr>
            <a:xfrm>
              <a:off x="6068591" y="3126598"/>
              <a:ext cx="665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H(z)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E111EB-91BD-491A-A4FF-1C513FE27027}"/>
                </a:ext>
              </a:extLst>
            </p:cNvPr>
            <p:cNvSpPr txBox="1"/>
            <p:nvPr/>
          </p:nvSpPr>
          <p:spPr>
            <a:xfrm>
              <a:off x="10824093" y="4904831"/>
              <a:ext cx="256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0D7662-6D98-4072-A377-181845FD06CC}"/>
                </a:ext>
              </a:extLst>
            </p:cNvPr>
            <p:cNvSpPr/>
            <p:nvPr/>
          </p:nvSpPr>
          <p:spPr>
            <a:xfrm>
              <a:off x="6399633" y="3941370"/>
              <a:ext cx="4432040" cy="1156996"/>
            </a:xfrm>
            <a:custGeom>
              <a:avLst/>
              <a:gdLst>
                <a:gd name="connsiteX0" fmla="*/ 0 w 4432040"/>
                <a:gd name="connsiteY0" fmla="*/ 1156996 h 1156996"/>
                <a:gd name="connsiteX1" fmla="*/ 2313992 w 4432040"/>
                <a:gd name="connsiteY1" fmla="*/ 1156996 h 1156996"/>
                <a:gd name="connsiteX2" fmla="*/ 2313992 w 4432040"/>
                <a:gd name="connsiteY2" fmla="*/ 0 h 1156996"/>
                <a:gd name="connsiteX3" fmla="*/ 4432040 w 4432040"/>
                <a:gd name="connsiteY3" fmla="*/ 0 h 115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2040" h="1156996">
                  <a:moveTo>
                    <a:pt x="0" y="1156996"/>
                  </a:moveTo>
                  <a:lnTo>
                    <a:pt x="2313992" y="1156996"/>
                  </a:lnTo>
                  <a:lnTo>
                    <a:pt x="2313992" y="0"/>
                  </a:lnTo>
                  <a:lnTo>
                    <a:pt x="4432040" y="0"/>
                  </a:ln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19CBB9F-004B-4455-B1B5-0401707E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60" y="3789615"/>
            <a:ext cx="3379640" cy="13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0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Line 2"/>
          <p:cNvSpPr/>
          <p:nvPr/>
        </p:nvSpPr>
        <p:spPr>
          <a:xfrm flipV="1">
            <a:off x="6172080" y="2742720"/>
            <a:ext cx="2716684" cy="61020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Batch Sizes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397" name="CustomShape 8"/>
          <p:cNvSpPr/>
          <p:nvPr/>
        </p:nvSpPr>
        <p:spPr>
          <a:xfrm>
            <a:off x="1066800" y="1671862"/>
            <a:ext cx="45624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1066800" y="2509942"/>
            <a:ext cx="45624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066800" y="3424342"/>
            <a:ext cx="45624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4419600" y="274344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Line 17"/>
          <p:cNvSpPr/>
          <p:nvPr/>
        </p:nvSpPr>
        <p:spPr>
          <a:xfrm>
            <a:off x="1534920" y="1894920"/>
            <a:ext cx="2884680" cy="107676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8"/>
          <p:cNvSpPr/>
          <p:nvPr/>
        </p:nvSpPr>
        <p:spPr>
          <a:xfrm>
            <a:off x="1523040" y="3580440"/>
            <a:ext cx="2879280" cy="143062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Line 19"/>
          <p:cNvSpPr/>
          <p:nvPr/>
        </p:nvSpPr>
        <p:spPr>
          <a:xfrm>
            <a:off x="1523040" y="2646742"/>
            <a:ext cx="2879280" cy="765916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0"/>
          <p:cNvSpPr/>
          <p:nvPr/>
        </p:nvSpPr>
        <p:spPr>
          <a:xfrm>
            <a:off x="3733800" y="24385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1"/>
          <p:cNvSpPr/>
          <p:nvPr/>
        </p:nvSpPr>
        <p:spPr>
          <a:xfrm>
            <a:off x="3733800" y="292164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2"/>
          <p:cNvSpPr/>
          <p:nvPr/>
        </p:nvSpPr>
        <p:spPr>
          <a:xfrm>
            <a:off x="3733800" y="337884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3"/>
          <p:cNvSpPr/>
          <p:nvPr/>
        </p:nvSpPr>
        <p:spPr>
          <a:xfrm>
            <a:off x="5486640" y="304800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4"/>
          <p:cNvSpPr/>
          <p:nvPr/>
        </p:nvSpPr>
        <p:spPr>
          <a:xfrm>
            <a:off x="5105400" y="335292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25"/>
          <p:cNvSpPr/>
          <p:nvPr/>
        </p:nvSpPr>
        <p:spPr>
          <a:xfrm>
            <a:off x="4419600" y="114324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Line 26"/>
          <p:cNvSpPr/>
          <p:nvPr/>
        </p:nvSpPr>
        <p:spPr>
          <a:xfrm flipV="1">
            <a:off x="1534920" y="1371480"/>
            <a:ext cx="2884680" cy="502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27"/>
          <p:cNvSpPr/>
          <p:nvPr/>
        </p:nvSpPr>
        <p:spPr>
          <a:xfrm flipV="1">
            <a:off x="1534920" y="1752720"/>
            <a:ext cx="2884680" cy="88704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8"/>
          <p:cNvSpPr/>
          <p:nvPr/>
        </p:nvSpPr>
        <p:spPr>
          <a:xfrm flipV="1">
            <a:off x="1534920" y="2133600"/>
            <a:ext cx="2884680" cy="14468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29"/>
          <p:cNvSpPr/>
          <p:nvPr/>
        </p:nvSpPr>
        <p:spPr>
          <a:xfrm>
            <a:off x="3733800" y="10669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0"/>
          <p:cNvSpPr/>
          <p:nvPr/>
        </p:nvSpPr>
        <p:spPr>
          <a:xfrm>
            <a:off x="3733800" y="15037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1"/>
          <p:cNvSpPr/>
          <p:nvPr/>
        </p:nvSpPr>
        <p:spPr>
          <a:xfrm>
            <a:off x="3733800" y="19609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2"/>
          <p:cNvSpPr/>
          <p:nvPr/>
        </p:nvSpPr>
        <p:spPr>
          <a:xfrm>
            <a:off x="5486640" y="144780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"/>
          <p:cNvSpPr/>
          <p:nvPr/>
        </p:nvSpPr>
        <p:spPr>
          <a:xfrm>
            <a:off x="5105400" y="1752720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34"/>
          <p:cNvSpPr/>
          <p:nvPr/>
        </p:nvSpPr>
        <p:spPr>
          <a:xfrm>
            <a:off x="8906044" y="1894920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35"/>
          <p:cNvSpPr/>
          <p:nvPr/>
        </p:nvSpPr>
        <p:spPr>
          <a:xfrm>
            <a:off x="6172080" y="1752720"/>
            <a:ext cx="2725684" cy="6850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36"/>
          <p:cNvSpPr/>
          <p:nvPr/>
        </p:nvSpPr>
        <p:spPr>
          <a:xfrm>
            <a:off x="7544040" y="17527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7"/>
          <p:cNvSpPr/>
          <p:nvPr/>
        </p:nvSpPr>
        <p:spPr>
          <a:xfrm>
            <a:off x="7620000" y="25909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9"/>
          <p:cNvSpPr/>
          <p:nvPr/>
        </p:nvSpPr>
        <p:spPr>
          <a:xfrm>
            <a:off x="9972364" y="221834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40"/>
          <p:cNvSpPr/>
          <p:nvPr/>
        </p:nvSpPr>
        <p:spPr>
          <a:xfrm>
            <a:off x="9591484" y="2509942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Line 41"/>
          <p:cNvSpPr/>
          <p:nvPr/>
        </p:nvSpPr>
        <p:spPr>
          <a:xfrm>
            <a:off x="10658164" y="2509582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43"/>
          <p:cNvSpPr/>
          <p:nvPr/>
        </p:nvSpPr>
        <p:spPr>
          <a:xfrm>
            <a:off x="5486640" y="304800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44"/>
          <p:cNvSpPr/>
          <p:nvPr/>
        </p:nvSpPr>
        <p:spPr>
          <a:xfrm>
            <a:off x="5486640" y="1447800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45"/>
          <p:cNvSpPr/>
          <p:nvPr/>
        </p:nvSpPr>
        <p:spPr>
          <a:xfrm>
            <a:off x="5486640" y="189492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46"/>
          <p:cNvSpPr/>
          <p:nvPr/>
        </p:nvSpPr>
        <p:spPr>
          <a:xfrm flipV="1">
            <a:off x="5795160" y="165156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6" name="CustomShape 47"/>
          <p:cNvSpPr/>
          <p:nvPr/>
        </p:nvSpPr>
        <p:spPr>
          <a:xfrm>
            <a:off x="5498520" y="177900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7" name="CustomShape 48"/>
          <p:cNvSpPr/>
          <p:nvPr/>
        </p:nvSpPr>
        <p:spPr>
          <a:xfrm>
            <a:off x="5486640" y="3418800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49"/>
          <p:cNvSpPr/>
          <p:nvPr/>
        </p:nvSpPr>
        <p:spPr>
          <a:xfrm flipV="1">
            <a:off x="5795160" y="3175800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9" name="CustomShape 50"/>
          <p:cNvSpPr/>
          <p:nvPr/>
        </p:nvSpPr>
        <p:spPr>
          <a:xfrm>
            <a:off x="5498520" y="3320520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54"/>
          <p:cNvSpPr/>
          <p:nvPr/>
        </p:nvSpPr>
        <p:spPr>
          <a:xfrm>
            <a:off x="9972364" y="2575822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55"/>
          <p:cNvSpPr/>
          <p:nvPr/>
        </p:nvSpPr>
        <p:spPr>
          <a:xfrm flipV="1">
            <a:off x="10280884" y="2332462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56"/>
          <p:cNvSpPr/>
          <p:nvPr/>
        </p:nvSpPr>
        <p:spPr>
          <a:xfrm>
            <a:off x="9984244" y="2450902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" name="CustomShape 9">
            <a:extLst>
              <a:ext uri="{FF2B5EF4-FFF2-40B4-BE49-F238E27FC236}">
                <a16:creationId xmlns:a16="http://schemas.microsoft.com/office/drawing/2014/main" id="{8E61BC67-657A-4981-B7C4-7732D70FACC3}"/>
              </a:ext>
            </a:extLst>
          </p:cNvPr>
          <p:cNvSpPr/>
          <p:nvPr/>
        </p:nvSpPr>
        <p:spPr>
          <a:xfrm>
            <a:off x="11064084" y="2315722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lang="en-US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B22A984F-A891-41DD-87E7-2B7B798E343E}"/>
              </a:ext>
            </a:extLst>
          </p:cNvPr>
          <p:cNvSpPr/>
          <p:nvPr/>
        </p:nvSpPr>
        <p:spPr>
          <a:xfrm>
            <a:off x="6172800" y="1558113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9">
            <a:extLst>
              <a:ext uri="{FF2B5EF4-FFF2-40B4-BE49-F238E27FC236}">
                <a16:creationId xmlns:a16="http://schemas.microsoft.com/office/drawing/2014/main" id="{72D4AF85-2A5E-4C36-9AA2-63EA73F09159}"/>
              </a:ext>
            </a:extLst>
          </p:cNvPr>
          <p:cNvSpPr/>
          <p:nvPr/>
        </p:nvSpPr>
        <p:spPr>
          <a:xfrm>
            <a:off x="6514898" y="1377600"/>
            <a:ext cx="2443345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7" name="Line 41">
            <a:extLst>
              <a:ext uri="{FF2B5EF4-FFF2-40B4-BE49-F238E27FC236}">
                <a16:creationId xmlns:a16="http://schemas.microsoft.com/office/drawing/2014/main" id="{4BEF3848-4FEF-481D-9A63-CE2DEB959153}"/>
              </a:ext>
            </a:extLst>
          </p:cNvPr>
          <p:cNvSpPr/>
          <p:nvPr/>
        </p:nvSpPr>
        <p:spPr>
          <a:xfrm>
            <a:off x="6167760" y="3504480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9">
            <a:extLst>
              <a:ext uri="{FF2B5EF4-FFF2-40B4-BE49-F238E27FC236}">
                <a16:creationId xmlns:a16="http://schemas.microsoft.com/office/drawing/2014/main" id="{A9A25B1B-A1CE-42F6-A157-CE0C14DA4DCA}"/>
              </a:ext>
            </a:extLst>
          </p:cNvPr>
          <p:cNvSpPr/>
          <p:nvPr/>
        </p:nvSpPr>
        <p:spPr>
          <a:xfrm>
            <a:off x="6509858" y="3323967"/>
            <a:ext cx="2439385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9" name="Line 2">
            <a:extLst>
              <a:ext uri="{FF2B5EF4-FFF2-40B4-BE49-F238E27FC236}">
                <a16:creationId xmlns:a16="http://schemas.microsoft.com/office/drawing/2014/main" id="{52E29300-B8C4-4153-A968-17A508A8F0C7}"/>
              </a:ext>
            </a:extLst>
          </p:cNvPr>
          <p:cNvSpPr/>
          <p:nvPr/>
        </p:nvSpPr>
        <p:spPr>
          <a:xfrm flipV="1">
            <a:off x="6172080" y="5596482"/>
            <a:ext cx="2716684" cy="61020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8">
            <a:extLst>
              <a:ext uri="{FF2B5EF4-FFF2-40B4-BE49-F238E27FC236}">
                <a16:creationId xmlns:a16="http://schemas.microsoft.com/office/drawing/2014/main" id="{34CE0ED4-C74D-45A4-A670-3F10D661B11D}"/>
              </a:ext>
            </a:extLst>
          </p:cNvPr>
          <p:cNvSpPr/>
          <p:nvPr/>
        </p:nvSpPr>
        <p:spPr>
          <a:xfrm>
            <a:off x="1066800" y="4525624"/>
            <a:ext cx="45624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9">
            <a:extLst>
              <a:ext uri="{FF2B5EF4-FFF2-40B4-BE49-F238E27FC236}">
                <a16:creationId xmlns:a16="http://schemas.microsoft.com/office/drawing/2014/main" id="{ADCCC76A-4A11-41EB-87BA-8F52316ECB57}"/>
              </a:ext>
            </a:extLst>
          </p:cNvPr>
          <p:cNvSpPr/>
          <p:nvPr/>
        </p:nvSpPr>
        <p:spPr>
          <a:xfrm>
            <a:off x="1066800" y="5363704"/>
            <a:ext cx="45624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0">
            <a:extLst>
              <a:ext uri="{FF2B5EF4-FFF2-40B4-BE49-F238E27FC236}">
                <a16:creationId xmlns:a16="http://schemas.microsoft.com/office/drawing/2014/main" id="{CB685C1E-8B9F-43F8-8A89-DC737190E75D}"/>
              </a:ext>
            </a:extLst>
          </p:cNvPr>
          <p:cNvSpPr/>
          <p:nvPr/>
        </p:nvSpPr>
        <p:spPr>
          <a:xfrm>
            <a:off x="1066800" y="6278104"/>
            <a:ext cx="456240" cy="3045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6">
            <a:extLst>
              <a:ext uri="{FF2B5EF4-FFF2-40B4-BE49-F238E27FC236}">
                <a16:creationId xmlns:a16="http://schemas.microsoft.com/office/drawing/2014/main" id="{F62E610B-AE02-408B-A64B-483CBB88E2C0}"/>
              </a:ext>
            </a:extLst>
          </p:cNvPr>
          <p:cNvSpPr/>
          <p:nvPr/>
        </p:nvSpPr>
        <p:spPr>
          <a:xfrm>
            <a:off x="4419600" y="5597202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Line 17">
            <a:extLst>
              <a:ext uri="{FF2B5EF4-FFF2-40B4-BE49-F238E27FC236}">
                <a16:creationId xmlns:a16="http://schemas.microsoft.com/office/drawing/2014/main" id="{55937A70-2E9B-4365-9967-45B51574EB4C}"/>
              </a:ext>
            </a:extLst>
          </p:cNvPr>
          <p:cNvSpPr/>
          <p:nvPr/>
        </p:nvSpPr>
        <p:spPr>
          <a:xfrm>
            <a:off x="1534920" y="4748682"/>
            <a:ext cx="2884680" cy="1076760"/>
          </a:xfrm>
          <a:prstGeom prst="line">
            <a:avLst/>
          </a:prstGeom>
          <a:ln w="66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Line 18">
            <a:extLst>
              <a:ext uri="{FF2B5EF4-FFF2-40B4-BE49-F238E27FC236}">
                <a16:creationId xmlns:a16="http://schemas.microsoft.com/office/drawing/2014/main" id="{94374478-E9A5-46C8-820C-AE23D7048179}"/>
              </a:ext>
            </a:extLst>
          </p:cNvPr>
          <p:cNvSpPr/>
          <p:nvPr/>
        </p:nvSpPr>
        <p:spPr>
          <a:xfrm>
            <a:off x="1523040" y="6434202"/>
            <a:ext cx="2879280" cy="143062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Line 19">
            <a:extLst>
              <a:ext uri="{FF2B5EF4-FFF2-40B4-BE49-F238E27FC236}">
                <a16:creationId xmlns:a16="http://schemas.microsoft.com/office/drawing/2014/main" id="{5BFB33F5-2522-4C2E-8736-A9322B5B53AD}"/>
              </a:ext>
            </a:extLst>
          </p:cNvPr>
          <p:cNvSpPr/>
          <p:nvPr/>
        </p:nvSpPr>
        <p:spPr>
          <a:xfrm>
            <a:off x="1523040" y="5500504"/>
            <a:ext cx="2879280" cy="765916"/>
          </a:xfrm>
          <a:prstGeom prst="line">
            <a:avLst/>
          </a:prstGeom>
          <a:ln w="7632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20">
            <a:extLst>
              <a:ext uri="{FF2B5EF4-FFF2-40B4-BE49-F238E27FC236}">
                <a16:creationId xmlns:a16="http://schemas.microsoft.com/office/drawing/2014/main" id="{75CD65BC-8227-40A4-9FDF-BE19D7AB2CF2}"/>
              </a:ext>
            </a:extLst>
          </p:cNvPr>
          <p:cNvSpPr/>
          <p:nvPr/>
        </p:nvSpPr>
        <p:spPr>
          <a:xfrm>
            <a:off x="3733800" y="5292282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1">
            <a:extLst>
              <a:ext uri="{FF2B5EF4-FFF2-40B4-BE49-F238E27FC236}">
                <a16:creationId xmlns:a16="http://schemas.microsoft.com/office/drawing/2014/main" id="{0C9548C7-DC9A-444E-A498-BB84C68E86D0}"/>
              </a:ext>
            </a:extLst>
          </p:cNvPr>
          <p:cNvSpPr/>
          <p:nvPr/>
        </p:nvSpPr>
        <p:spPr>
          <a:xfrm>
            <a:off x="3733800" y="5775402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4C3A1A39-9F9C-4910-8F53-C757F4571B19}"/>
              </a:ext>
            </a:extLst>
          </p:cNvPr>
          <p:cNvSpPr/>
          <p:nvPr/>
        </p:nvSpPr>
        <p:spPr>
          <a:xfrm>
            <a:off x="3733800" y="6232602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E636E169-B4B5-414D-A136-E84A66A62644}"/>
              </a:ext>
            </a:extLst>
          </p:cNvPr>
          <p:cNvSpPr/>
          <p:nvPr/>
        </p:nvSpPr>
        <p:spPr>
          <a:xfrm>
            <a:off x="5486640" y="590176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18F7BD06-F045-453B-8449-22B1F204393D}"/>
              </a:ext>
            </a:extLst>
          </p:cNvPr>
          <p:cNvSpPr/>
          <p:nvPr/>
        </p:nvSpPr>
        <p:spPr>
          <a:xfrm>
            <a:off x="5105400" y="6206682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C3F16B91-47A4-4EBE-8981-4B5FE655FC36}"/>
              </a:ext>
            </a:extLst>
          </p:cNvPr>
          <p:cNvSpPr/>
          <p:nvPr/>
        </p:nvSpPr>
        <p:spPr>
          <a:xfrm>
            <a:off x="4419600" y="3997002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Line 26">
            <a:extLst>
              <a:ext uri="{FF2B5EF4-FFF2-40B4-BE49-F238E27FC236}">
                <a16:creationId xmlns:a16="http://schemas.microsoft.com/office/drawing/2014/main" id="{3A23FC2C-461E-4970-98E6-F8B520961726}"/>
              </a:ext>
            </a:extLst>
          </p:cNvPr>
          <p:cNvSpPr/>
          <p:nvPr/>
        </p:nvSpPr>
        <p:spPr>
          <a:xfrm flipV="1">
            <a:off x="1534920" y="4225242"/>
            <a:ext cx="2884680" cy="50292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Line 27">
            <a:extLst>
              <a:ext uri="{FF2B5EF4-FFF2-40B4-BE49-F238E27FC236}">
                <a16:creationId xmlns:a16="http://schemas.microsoft.com/office/drawing/2014/main" id="{74855CE2-5837-4DDB-8940-8C646BECC6D9}"/>
              </a:ext>
            </a:extLst>
          </p:cNvPr>
          <p:cNvSpPr/>
          <p:nvPr/>
        </p:nvSpPr>
        <p:spPr>
          <a:xfrm flipV="1">
            <a:off x="1534920" y="4606482"/>
            <a:ext cx="2884680" cy="88704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Line 28">
            <a:extLst>
              <a:ext uri="{FF2B5EF4-FFF2-40B4-BE49-F238E27FC236}">
                <a16:creationId xmlns:a16="http://schemas.microsoft.com/office/drawing/2014/main" id="{BDAE27C6-F941-40B8-91AC-FF700C609C3B}"/>
              </a:ext>
            </a:extLst>
          </p:cNvPr>
          <p:cNvSpPr/>
          <p:nvPr/>
        </p:nvSpPr>
        <p:spPr>
          <a:xfrm flipV="1">
            <a:off x="1534920" y="4987362"/>
            <a:ext cx="2884680" cy="1446840"/>
          </a:xfrm>
          <a:prstGeom prst="line">
            <a:avLst/>
          </a:prstGeom>
          <a:ln w="126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29">
            <a:extLst>
              <a:ext uri="{FF2B5EF4-FFF2-40B4-BE49-F238E27FC236}">
                <a16:creationId xmlns:a16="http://schemas.microsoft.com/office/drawing/2014/main" id="{F3D9B56A-2556-4C94-B732-CA340571372A}"/>
              </a:ext>
            </a:extLst>
          </p:cNvPr>
          <p:cNvSpPr/>
          <p:nvPr/>
        </p:nvSpPr>
        <p:spPr>
          <a:xfrm>
            <a:off x="3733800" y="3952320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30">
            <a:extLst>
              <a:ext uri="{FF2B5EF4-FFF2-40B4-BE49-F238E27FC236}">
                <a16:creationId xmlns:a16="http://schemas.microsoft.com/office/drawing/2014/main" id="{8FD657EA-87B7-46BC-B012-0463E8BEE804}"/>
              </a:ext>
            </a:extLst>
          </p:cNvPr>
          <p:cNvSpPr/>
          <p:nvPr/>
        </p:nvSpPr>
        <p:spPr>
          <a:xfrm>
            <a:off x="3733800" y="4357482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31">
            <a:extLst>
              <a:ext uri="{FF2B5EF4-FFF2-40B4-BE49-F238E27FC236}">
                <a16:creationId xmlns:a16="http://schemas.microsoft.com/office/drawing/2014/main" id="{38FBC950-2785-4D4F-B842-A3679168E0D1}"/>
              </a:ext>
            </a:extLst>
          </p:cNvPr>
          <p:cNvSpPr/>
          <p:nvPr/>
        </p:nvSpPr>
        <p:spPr>
          <a:xfrm>
            <a:off x="3733800" y="4814682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31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32">
            <a:extLst>
              <a:ext uri="{FF2B5EF4-FFF2-40B4-BE49-F238E27FC236}">
                <a16:creationId xmlns:a16="http://schemas.microsoft.com/office/drawing/2014/main" id="{E9D930FF-149E-4AD3-831F-86C6C7CA7799}"/>
              </a:ext>
            </a:extLst>
          </p:cNvPr>
          <p:cNvSpPr/>
          <p:nvPr/>
        </p:nvSpPr>
        <p:spPr>
          <a:xfrm>
            <a:off x="5486640" y="430156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&gt;0?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33">
            <a:extLst>
              <a:ext uri="{FF2B5EF4-FFF2-40B4-BE49-F238E27FC236}">
                <a16:creationId xmlns:a16="http://schemas.microsoft.com/office/drawing/2014/main" id="{DE6BDCAE-C73E-4A2F-9F6D-BF2FB07B6F1F}"/>
              </a:ext>
            </a:extLst>
          </p:cNvPr>
          <p:cNvSpPr/>
          <p:nvPr/>
        </p:nvSpPr>
        <p:spPr>
          <a:xfrm>
            <a:off x="5105400" y="4606482"/>
            <a:ext cx="38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34">
            <a:extLst>
              <a:ext uri="{FF2B5EF4-FFF2-40B4-BE49-F238E27FC236}">
                <a16:creationId xmlns:a16="http://schemas.microsoft.com/office/drawing/2014/main" id="{C1F4B1BB-081F-476F-8855-84023D1F1D99}"/>
              </a:ext>
            </a:extLst>
          </p:cNvPr>
          <p:cNvSpPr/>
          <p:nvPr/>
        </p:nvSpPr>
        <p:spPr>
          <a:xfrm>
            <a:off x="8906044" y="4748682"/>
            <a:ext cx="685440" cy="121896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Line 35">
            <a:extLst>
              <a:ext uri="{FF2B5EF4-FFF2-40B4-BE49-F238E27FC236}">
                <a16:creationId xmlns:a16="http://schemas.microsoft.com/office/drawing/2014/main" id="{4CCABD72-62D3-4312-91AC-2BB665D46C66}"/>
              </a:ext>
            </a:extLst>
          </p:cNvPr>
          <p:cNvSpPr/>
          <p:nvPr/>
        </p:nvSpPr>
        <p:spPr>
          <a:xfrm>
            <a:off x="6172080" y="4606482"/>
            <a:ext cx="2725684" cy="68508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36">
            <a:extLst>
              <a:ext uri="{FF2B5EF4-FFF2-40B4-BE49-F238E27FC236}">
                <a16:creationId xmlns:a16="http://schemas.microsoft.com/office/drawing/2014/main" id="{973CC7FA-4228-4022-8000-8EA04BC5568B}"/>
              </a:ext>
            </a:extLst>
          </p:cNvPr>
          <p:cNvSpPr/>
          <p:nvPr/>
        </p:nvSpPr>
        <p:spPr>
          <a:xfrm>
            <a:off x="7544040" y="4606482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37">
            <a:extLst>
              <a:ext uri="{FF2B5EF4-FFF2-40B4-BE49-F238E27FC236}">
                <a16:creationId xmlns:a16="http://schemas.microsoft.com/office/drawing/2014/main" id="{1A556C67-169C-4403-A86D-633FF3FDACA8}"/>
              </a:ext>
            </a:extLst>
          </p:cNvPr>
          <p:cNvSpPr/>
          <p:nvPr/>
        </p:nvSpPr>
        <p:spPr>
          <a:xfrm>
            <a:off x="7620000" y="5444682"/>
            <a:ext cx="53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</a:t>
            </a:r>
            <a:r>
              <a:rPr lang="en-US" sz="1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39">
            <a:extLst>
              <a:ext uri="{FF2B5EF4-FFF2-40B4-BE49-F238E27FC236}">
                <a16:creationId xmlns:a16="http://schemas.microsoft.com/office/drawing/2014/main" id="{467DB7C8-AD2C-46C1-A814-F19BA821E4A9}"/>
              </a:ext>
            </a:extLst>
          </p:cNvPr>
          <p:cNvSpPr/>
          <p:nvPr/>
        </p:nvSpPr>
        <p:spPr>
          <a:xfrm>
            <a:off x="9972364" y="5072104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40">
            <a:extLst>
              <a:ext uri="{FF2B5EF4-FFF2-40B4-BE49-F238E27FC236}">
                <a16:creationId xmlns:a16="http://schemas.microsoft.com/office/drawing/2014/main" id="{177996D3-870F-4693-B23A-472BDF3A9ACD}"/>
              </a:ext>
            </a:extLst>
          </p:cNvPr>
          <p:cNvSpPr/>
          <p:nvPr/>
        </p:nvSpPr>
        <p:spPr>
          <a:xfrm>
            <a:off x="9591484" y="5363704"/>
            <a:ext cx="380520" cy="1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Line 41">
            <a:extLst>
              <a:ext uri="{FF2B5EF4-FFF2-40B4-BE49-F238E27FC236}">
                <a16:creationId xmlns:a16="http://schemas.microsoft.com/office/drawing/2014/main" id="{31FE55D5-14AC-4B4B-A598-CC330F8BBACA}"/>
              </a:ext>
            </a:extLst>
          </p:cNvPr>
          <p:cNvSpPr/>
          <p:nvPr/>
        </p:nvSpPr>
        <p:spPr>
          <a:xfrm>
            <a:off x="10658164" y="5363344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43">
            <a:extLst>
              <a:ext uri="{FF2B5EF4-FFF2-40B4-BE49-F238E27FC236}">
                <a16:creationId xmlns:a16="http://schemas.microsoft.com/office/drawing/2014/main" id="{843EF120-3319-4312-BD0B-C3AA5CED1104}"/>
              </a:ext>
            </a:extLst>
          </p:cNvPr>
          <p:cNvSpPr/>
          <p:nvPr/>
        </p:nvSpPr>
        <p:spPr>
          <a:xfrm>
            <a:off x="5486640" y="590176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44">
            <a:extLst>
              <a:ext uri="{FF2B5EF4-FFF2-40B4-BE49-F238E27FC236}">
                <a16:creationId xmlns:a16="http://schemas.microsoft.com/office/drawing/2014/main" id="{BAE6AF3F-32C3-4F5D-B15B-713A0655477D}"/>
              </a:ext>
            </a:extLst>
          </p:cNvPr>
          <p:cNvSpPr/>
          <p:nvPr/>
        </p:nvSpPr>
        <p:spPr>
          <a:xfrm>
            <a:off x="5486640" y="4301562"/>
            <a:ext cx="685440" cy="6091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5">
            <a:extLst>
              <a:ext uri="{FF2B5EF4-FFF2-40B4-BE49-F238E27FC236}">
                <a16:creationId xmlns:a16="http://schemas.microsoft.com/office/drawing/2014/main" id="{3494B3A7-70C5-4932-81B4-D15D885897F4}"/>
              </a:ext>
            </a:extLst>
          </p:cNvPr>
          <p:cNvSpPr/>
          <p:nvPr/>
        </p:nvSpPr>
        <p:spPr>
          <a:xfrm>
            <a:off x="5486640" y="4748682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2" name="CustomShape 46">
            <a:extLst>
              <a:ext uri="{FF2B5EF4-FFF2-40B4-BE49-F238E27FC236}">
                <a16:creationId xmlns:a16="http://schemas.microsoft.com/office/drawing/2014/main" id="{68128705-7B87-4C8C-8D00-70316E68C6A3}"/>
              </a:ext>
            </a:extLst>
          </p:cNvPr>
          <p:cNvSpPr/>
          <p:nvPr/>
        </p:nvSpPr>
        <p:spPr>
          <a:xfrm flipV="1">
            <a:off x="5795160" y="4505322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3" name="CustomShape 47">
            <a:extLst>
              <a:ext uri="{FF2B5EF4-FFF2-40B4-BE49-F238E27FC236}">
                <a16:creationId xmlns:a16="http://schemas.microsoft.com/office/drawing/2014/main" id="{E7760357-3122-42AA-A9DA-BF8767CA725E}"/>
              </a:ext>
            </a:extLst>
          </p:cNvPr>
          <p:cNvSpPr/>
          <p:nvPr/>
        </p:nvSpPr>
        <p:spPr>
          <a:xfrm>
            <a:off x="5498520" y="4632762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4" name="CustomShape 48">
            <a:extLst>
              <a:ext uri="{FF2B5EF4-FFF2-40B4-BE49-F238E27FC236}">
                <a16:creationId xmlns:a16="http://schemas.microsoft.com/office/drawing/2014/main" id="{C00ABADE-2281-47B6-B5F6-305A9091D107}"/>
              </a:ext>
            </a:extLst>
          </p:cNvPr>
          <p:cNvSpPr/>
          <p:nvPr/>
        </p:nvSpPr>
        <p:spPr>
          <a:xfrm>
            <a:off x="5486640" y="6272562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5" name="CustomShape 49">
            <a:extLst>
              <a:ext uri="{FF2B5EF4-FFF2-40B4-BE49-F238E27FC236}">
                <a16:creationId xmlns:a16="http://schemas.microsoft.com/office/drawing/2014/main" id="{53294BE2-0BF9-495F-A730-C3B5D23E9297}"/>
              </a:ext>
            </a:extLst>
          </p:cNvPr>
          <p:cNvSpPr/>
          <p:nvPr/>
        </p:nvSpPr>
        <p:spPr>
          <a:xfrm flipV="1">
            <a:off x="5795160" y="6029562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6" name="CustomShape 50">
            <a:extLst>
              <a:ext uri="{FF2B5EF4-FFF2-40B4-BE49-F238E27FC236}">
                <a16:creationId xmlns:a16="http://schemas.microsoft.com/office/drawing/2014/main" id="{62538C74-FFAC-4B49-826F-3CFCA49BC947}"/>
              </a:ext>
            </a:extLst>
          </p:cNvPr>
          <p:cNvSpPr/>
          <p:nvPr/>
        </p:nvSpPr>
        <p:spPr>
          <a:xfrm>
            <a:off x="5498520" y="6174282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" name="CustomShape 54">
            <a:extLst>
              <a:ext uri="{FF2B5EF4-FFF2-40B4-BE49-F238E27FC236}">
                <a16:creationId xmlns:a16="http://schemas.microsoft.com/office/drawing/2014/main" id="{461E1125-9AD1-458A-9087-D1C4C2E503BA}"/>
              </a:ext>
            </a:extLst>
          </p:cNvPr>
          <p:cNvSpPr/>
          <p:nvPr/>
        </p:nvSpPr>
        <p:spPr>
          <a:xfrm>
            <a:off x="9972364" y="5429584"/>
            <a:ext cx="68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8" name="CustomShape 55">
            <a:extLst>
              <a:ext uri="{FF2B5EF4-FFF2-40B4-BE49-F238E27FC236}">
                <a16:creationId xmlns:a16="http://schemas.microsoft.com/office/drawing/2014/main" id="{2BED65BF-E547-4F35-AD58-82783D83835D}"/>
              </a:ext>
            </a:extLst>
          </p:cNvPr>
          <p:cNvSpPr/>
          <p:nvPr/>
        </p:nvSpPr>
        <p:spPr>
          <a:xfrm flipV="1">
            <a:off x="10280884" y="5186224"/>
            <a:ext cx="360" cy="32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" name="CustomShape 56">
            <a:extLst>
              <a:ext uri="{FF2B5EF4-FFF2-40B4-BE49-F238E27FC236}">
                <a16:creationId xmlns:a16="http://schemas.microsoft.com/office/drawing/2014/main" id="{114D6A1F-323C-4EF2-B01A-34A643548D46}"/>
              </a:ext>
            </a:extLst>
          </p:cNvPr>
          <p:cNvSpPr/>
          <p:nvPr/>
        </p:nvSpPr>
        <p:spPr>
          <a:xfrm>
            <a:off x="9984244" y="5304664"/>
            <a:ext cx="613080" cy="185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" name="CustomShape 9">
            <a:extLst>
              <a:ext uri="{FF2B5EF4-FFF2-40B4-BE49-F238E27FC236}">
                <a16:creationId xmlns:a16="http://schemas.microsoft.com/office/drawing/2014/main" id="{C285DA3C-E16F-46FF-88E3-6595AC33DC2C}"/>
              </a:ext>
            </a:extLst>
          </p:cNvPr>
          <p:cNvSpPr/>
          <p:nvPr/>
        </p:nvSpPr>
        <p:spPr>
          <a:xfrm>
            <a:off x="11064084" y="5169484"/>
            <a:ext cx="83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lang="en-US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Line 41">
            <a:extLst>
              <a:ext uri="{FF2B5EF4-FFF2-40B4-BE49-F238E27FC236}">
                <a16:creationId xmlns:a16="http://schemas.microsoft.com/office/drawing/2014/main" id="{7389B3F4-1B7B-416B-AA30-D820F8329EDC}"/>
              </a:ext>
            </a:extLst>
          </p:cNvPr>
          <p:cNvSpPr/>
          <p:nvPr/>
        </p:nvSpPr>
        <p:spPr>
          <a:xfrm>
            <a:off x="6172800" y="4411875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9">
            <a:extLst>
              <a:ext uri="{FF2B5EF4-FFF2-40B4-BE49-F238E27FC236}">
                <a16:creationId xmlns:a16="http://schemas.microsoft.com/office/drawing/2014/main" id="{E6625B6A-9189-4FFB-8053-3DE4A553A1D8}"/>
              </a:ext>
            </a:extLst>
          </p:cNvPr>
          <p:cNvSpPr/>
          <p:nvPr/>
        </p:nvSpPr>
        <p:spPr>
          <a:xfrm>
            <a:off x="6514899" y="4231362"/>
            <a:ext cx="2443344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12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3" name="Line 41">
            <a:extLst>
              <a:ext uri="{FF2B5EF4-FFF2-40B4-BE49-F238E27FC236}">
                <a16:creationId xmlns:a16="http://schemas.microsoft.com/office/drawing/2014/main" id="{61C4D98E-FB82-42B1-ADA3-413D16BF17D6}"/>
              </a:ext>
            </a:extLst>
          </p:cNvPr>
          <p:cNvSpPr/>
          <p:nvPr/>
        </p:nvSpPr>
        <p:spPr>
          <a:xfrm>
            <a:off x="6167760" y="6358242"/>
            <a:ext cx="380880" cy="360"/>
          </a:xfrm>
          <a:prstGeom prst="line">
            <a:avLst/>
          </a:prstGeom>
          <a:ln w="507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9">
            <a:extLst>
              <a:ext uri="{FF2B5EF4-FFF2-40B4-BE49-F238E27FC236}">
                <a16:creationId xmlns:a16="http://schemas.microsoft.com/office/drawing/2014/main" id="{A5013C82-2137-4E10-9D62-D0D71832E926}"/>
              </a:ext>
            </a:extLst>
          </p:cNvPr>
          <p:cNvSpPr/>
          <p:nvPr/>
        </p:nvSpPr>
        <p:spPr>
          <a:xfrm>
            <a:off x="6509858" y="6177729"/>
            <a:ext cx="2448385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intermediate output h</a:t>
            </a:r>
            <a:r>
              <a:rPr lang="en-US" spc="-1" baseline="-25000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22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51E161-37C7-4B20-AC5E-EEAEFF7E1FB9}"/>
              </a:ext>
            </a:extLst>
          </p:cNvPr>
          <p:cNvCxnSpPr>
            <a:cxnSpLocks/>
          </p:cNvCxnSpPr>
          <p:nvPr/>
        </p:nvCxnSpPr>
        <p:spPr>
          <a:xfrm>
            <a:off x="338460" y="3971602"/>
            <a:ext cx="1165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081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Batch Sizes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B0EA09-DCC3-446E-9A0B-BAF4352E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17" y="3657600"/>
            <a:ext cx="8620125" cy="1619250"/>
          </a:xfrm>
          <a:prstGeom prst="rect">
            <a:avLst/>
          </a:prstGeom>
        </p:spPr>
      </p:pic>
      <p:sp>
        <p:nvSpPr>
          <p:cNvPr id="96" name="CustomShape 9">
            <a:extLst>
              <a:ext uri="{FF2B5EF4-FFF2-40B4-BE49-F238E27FC236}">
                <a16:creationId xmlns:a16="http://schemas.microsoft.com/office/drawing/2014/main" id="{4EDFDDCF-BBDA-4ABF-8B86-10E03E87D1F4}"/>
              </a:ext>
            </a:extLst>
          </p:cNvPr>
          <p:cNvSpPr/>
          <p:nvPr/>
        </p:nvSpPr>
        <p:spPr>
          <a:xfrm>
            <a:off x="182133" y="6379391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We’re not changing the architecture; we’re just running the 2-neuron, 2-layer network twice to classify 2 inputs.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F2638-2908-43C5-BEAB-479E28EF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31" y="1167274"/>
            <a:ext cx="5892528" cy="1627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3E6BE6-7188-429F-88C4-CE3205847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354" y="1173557"/>
            <a:ext cx="5867400" cy="16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07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Batch Sizes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B0EA09-DCC3-446E-9A0B-BAF4352E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408" y="1130090"/>
            <a:ext cx="7739183" cy="1453769"/>
          </a:xfrm>
          <a:prstGeom prst="rect">
            <a:avLst/>
          </a:prstGeom>
        </p:spPr>
      </p:pic>
      <p:sp>
        <p:nvSpPr>
          <p:cNvPr id="96" name="CustomShape 9">
            <a:extLst>
              <a:ext uri="{FF2B5EF4-FFF2-40B4-BE49-F238E27FC236}">
                <a16:creationId xmlns:a16="http://schemas.microsoft.com/office/drawing/2014/main" id="{4EDFDDCF-BBDA-4ABF-8B86-10E03E87D1F4}"/>
              </a:ext>
            </a:extLst>
          </p:cNvPr>
          <p:cNvSpPr/>
          <p:nvPr/>
        </p:nvSpPr>
        <p:spPr>
          <a:xfrm>
            <a:off x="381000" y="2596869"/>
            <a:ext cx="4085067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Rewriting in matrix form: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5DC1A-3467-47DA-89E7-57BA6069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106078"/>
            <a:ext cx="7686675" cy="2543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2B512A-9378-49F5-B598-96EF52CEA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50" y="5773176"/>
            <a:ext cx="73247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871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3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Batch Sizes</a:t>
            </a:r>
          </a:p>
        </p:txBody>
      </p:sp>
      <p:sp>
        <p:nvSpPr>
          <p:cNvPr id="10" name="CustomShape 9">
            <a:extLst>
              <a:ext uri="{FF2B5EF4-FFF2-40B4-BE49-F238E27FC236}">
                <a16:creationId xmlns:a16="http://schemas.microsoft.com/office/drawing/2014/main" id="{3EB4B02A-5F75-449A-9492-3ECC417348D7}"/>
              </a:ext>
            </a:extLst>
          </p:cNvPr>
          <p:cNvSpPr/>
          <p:nvPr/>
        </p:nvSpPr>
        <p:spPr>
          <a:xfrm>
            <a:off x="2581274" y="2569106"/>
            <a:ext cx="2285999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batch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Input feature vector.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301676D6-95B2-40F2-895B-768C15A5A306}"/>
              </a:ext>
            </a:extLst>
          </p:cNvPr>
          <p:cNvSpPr/>
          <p:nvPr/>
        </p:nvSpPr>
        <p:spPr>
          <a:xfrm>
            <a:off x="4852191" y="2569105"/>
            <a:ext cx="2347116" cy="695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dim(x)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E1820B-1127-4685-9A42-786894552A46}"/>
              </a:ext>
            </a:extLst>
          </p:cNvPr>
          <p:cNvCxnSpPr>
            <a:cxnSpLocks/>
          </p:cNvCxnSpPr>
          <p:nvPr/>
        </p:nvCxnSpPr>
        <p:spPr>
          <a:xfrm flipV="1">
            <a:off x="4181475" y="1900771"/>
            <a:ext cx="914400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5EEAC-8F41-4A83-AC23-AA6090F4AC94}"/>
              </a:ext>
            </a:extLst>
          </p:cNvPr>
          <p:cNvCxnSpPr/>
          <p:nvPr/>
        </p:nvCxnSpPr>
        <p:spPr>
          <a:xfrm flipV="1">
            <a:off x="6086475" y="1973778"/>
            <a:ext cx="0" cy="62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9">
            <a:extLst>
              <a:ext uri="{FF2B5EF4-FFF2-40B4-BE49-F238E27FC236}">
                <a16:creationId xmlns:a16="http://schemas.microsoft.com/office/drawing/2014/main" id="{7F1BFA10-28C6-46FD-9019-C763E3733323}"/>
              </a:ext>
            </a:extLst>
          </p:cNvPr>
          <p:cNvSpPr/>
          <p:nvPr/>
        </p:nvSpPr>
        <p:spPr>
          <a:xfrm>
            <a:off x="7274295" y="2569105"/>
            <a:ext cx="2022700" cy="947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batch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720566-B12B-4006-8903-35D094CE8E6F}"/>
              </a:ext>
            </a:extLst>
          </p:cNvPr>
          <p:cNvCxnSpPr>
            <a:cxnSpLocks/>
          </p:cNvCxnSpPr>
          <p:nvPr/>
        </p:nvCxnSpPr>
        <p:spPr>
          <a:xfrm flipH="1" flipV="1">
            <a:off x="7496176" y="1866910"/>
            <a:ext cx="495299" cy="70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9">
            <a:extLst>
              <a:ext uri="{FF2B5EF4-FFF2-40B4-BE49-F238E27FC236}">
                <a16:creationId xmlns:a16="http://schemas.microsoft.com/office/drawing/2014/main" id="{AFEB3F4C-C612-4972-AFB1-A7E28CA957EA}"/>
              </a:ext>
            </a:extLst>
          </p:cNvPr>
          <p:cNvSpPr/>
          <p:nvPr/>
        </p:nvSpPr>
        <p:spPr>
          <a:xfrm>
            <a:off x="2687207" y="5166534"/>
            <a:ext cx="2180064" cy="956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batch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Outputs of layer 1, inputs to layer 2.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" name="CustomShape 9">
            <a:extLst>
              <a:ext uri="{FF2B5EF4-FFF2-40B4-BE49-F238E27FC236}">
                <a16:creationId xmlns:a16="http://schemas.microsoft.com/office/drawing/2014/main" id="{5450E462-E9D6-4F4A-B635-DD9E71C125E4}"/>
              </a:ext>
            </a:extLst>
          </p:cNvPr>
          <p:cNvSpPr/>
          <p:nvPr/>
        </p:nvSpPr>
        <p:spPr>
          <a:xfrm>
            <a:off x="4852191" y="5218005"/>
            <a:ext cx="2347116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Weights to be learned.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46941B-27C4-43F6-A88E-5296E292E61D}"/>
              </a:ext>
            </a:extLst>
          </p:cNvPr>
          <p:cNvCxnSpPr>
            <a:cxnSpLocks/>
          </p:cNvCxnSpPr>
          <p:nvPr/>
        </p:nvCxnSpPr>
        <p:spPr>
          <a:xfrm flipV="1">
            <a:off x="4181475" y="4421703"/>
            <a:ext cx="914400" cy="796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7905A8-A945-4D6F-80FB-D61482C60465}"/>
              </a:ext>
            </a:extLst>
          </p:cNvPr>
          <p:cNvCxnSpPr>
            <a:cxnSpLocks/>
          </p:cNvCxnSpPr>
          <p:nvPr/>
        </p:nvCxnSpPr>
        <p:spPr>
          <a:xfrm flipV="1">
            <a:off x="6086475" y="4421703"/>
            <a:ext cx="0" cy="824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9">
            <a:extLst>
              <a:ext uri="{FF2B5EF4-FFF2-40B4-BE49-F238E27FC236}">
                <a16:creationId xmlns:a16="http://schemas.microsoft.com/office/drawing/2014/main" id="{26CF6AD9-EF64-4C0C-9DD1-0B19063E1F91}"/>
              </a:ext>
            </a:extLst>
          </p:cNvPr>
          <p:cNvSpPr/>
          <p:nvPr/>
        </p:nvSpPr>
        <p:spPr>
          <a:xfrm>
            <a:off x="7274295" y="5218005"/>
            <a:ext cx="2241178" cy="66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Shape (</a:t>
            </a:r>
            <a:r>
              <a:rPr lang="en-US" i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batch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, </a:t>
            </a:r>
            <a:r>
              <a:rPr lang="en-US" i="1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dim(y)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Output of network.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735779-69B3-4207-8940-D17E2C21C9BB}"/>
              </a:ext>
            </a:extLst>
          </p:cNvPr>
          <p:cNvCxnSpPr>
            <a:cxnSpLocks/>
          </p:cNvCxnSpPr>
          <p:nvPr/>
        </p:nvCxnSpPr>
        <p:spPr>
          <a:xfrm flipH="1" flipV="1">
            <a:off x="7000877" y="4549670"/>
            <a:ext cx="990598" cy="66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D39B706-0418-4052-8EF4-80567076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1" y="1325316"/>
            <a:ext cx="3181350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048ADD-E311-40B8-B6B5-C826DB41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35903"/>
            <a:ext cx="3095625" cy="619125"/>
          </a:xfrm>
          <a:prstGeom prst="rect">
            <a:avLst/>
          </a:prstGeom>
        </p:spPr>
      </p:pic>
      <p:sp>
        <p:nvSpPr>
          <p:cNvPr id="27" name="CustomShape 9">
            <a:extLst>
              <a:ext uri="{FF2B5EF4-FFF2-40B4-BE49-F238E27FC236}">
                <a16:creationId xmlns:a16="http://schemas.microsoft.com/office/drawing/2014/main" id="{4972EF6D-F64A-4E4D-AD52-8EA69B93BE78}"/>
              </a:ext>
            </a:extLst>
          </p:cNvPr>
          <p:cNvSpPr/>
          <p:nvPr/>
        </p:nvSpPr>
        <p:spPr>
          <a:xfrm>
            <a:off x="182133" y="6379391"/>
            <a:ext cx="11827494" cy="38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Big idea: We can “stack” inputs together to classify multiple inputs at once. The result is multiple outputs “stacked” together.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6012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Network, with Batches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0"/>
            <a:ext cx="11557000" cy="5232399"/>
          </a:xfrm>
        </p:spPr>
        <p:txBody>
          <a:bodyPr/>
          <a:lstStyle/>
          <a:p>
            <a:r>
              <a:rPr lang="en-US" sz="2800" dirty="0"/>
              <a:t>Input to a layer: </a:t>
            </a:r>
            <a:r>
              <a:rPr lang="en-US" sz="2800" i="1" dirty="0"/>
              <a:t>batch</a:t>
            </a:r>
            <a:r>
              <a:rPr lang="en-US" sz="2800" dirty="0"/>
              <a:t> different </a:t>
            </a:r>
            <a:r>
              <a:rPr lang="en-US" sz="2800" i="1" dirty="0"/>
              <a:t>dim(x)</a:t>
            </a:r>
            <a:r>
              <a:rPr lang="en-US" sz="2800" dirty="0"/>
              <a:t>-dimensional input vectors</a:t>
            </a:r>
          </a:p>
          <a:p>
            <a:r>
              <a:rPr lang="en-US" sz="2800" dirty="0"/>
              <a:t>Output of a layer: </a:t>
            </a:r>
            <a:r>
              <a:rPr lang="en-US" sz="2800" i="1" dirty="0"/>
              <a:t>batch</a:t>
            </a:r>
            <a:r>
              <a:rPr lang="en-US" sz="2800" dirty="0"/>
              <a:t> different </a:t>
            </a:r>
            <a:r>
              <a:rPr lang="en-US" sz="2800" i="1" dirty="0"/>
              <a:t>dim(y)</a:t>
            </a:r>
            <a:r>
              <a:rPr lang="en-US" sz="2800" dirty="0"/>
              <a:t>-dimensional output vectors</a:t>
            </a:r>
          </a:p>
          <a:p>
            <a:pPr lvl="1"/>
            <a:r>
              <a:rPr lang="en-US" sz="2400" i="1" dirty="0"/>
              <a:t>dim(y)</a:t>
            </a:r>
            <a:r>
              <a:rPr lang="en-US" sz="2400" dirty="0"/>
              <a:t> is the number of neurons in the layer (1 output per neuron)</a:t>
            </a:r>
          </a:p>
          <a:p>
            <a:r>
              <a:rPr lang="en-US" sz="2800" dirty="0"/>
              <a:t>Process of converting input to output:</a:t>
            </a:r>
          </a:p>
          <a:p>
            <a:pPr lvl="1"/>
            <a:r>
              <a:rPr lang="en-US" sz="2400" dirty="0"/>
              <a:t>Multiply the (</a:t>
            </a:r>
            <a:r>
              <a:rPr lang="en-US" sz="2400" i="1" dirty="0">
                <a:solidFill>
                  <a:srgbClr val="FF0000"/>
                </a:solidFill>
              </a:rPr>
              <a:t>batch</a:t>
            </a:r>
            <a:r>
              <a:rPr lang="en-US" sz="2400" dirty="0"/>
              <a:t>, </a:t>
            </a:r>
            <a:r>
              <a:rPr lang="en-US" sz="2400" i="1" dirty="0"/>
              <a:t>dim(x)</a:t>
            </a:r>
            <a:r>
              <a:rPr lang="en-US" sz="2400" dirty="0"/>
              <a:t>) input matrix with a (</a:t>
            </a:r>
            <a:r>
              <a:rPr lang="en-US" sz="2400" i="1" dirty="0"/>
              <a:t>dim(x)</a:t>
            </a:r>
            <a:r>
              <a:rPr lang="en-US" sz="2400" dirty="0"/>
              <a:t>, </a:t>
            </a:r>
            <a:r>
              <a:rPr lang="en-US" sz="2400" i="1" dirty="0"/>
              <a:t>dim(y)</a:t>
            </a:r>
            <a:r>
              <a:rPr lang="en-US" sz="2400" dirty="0"/>
              <a:t>) weight vector.</a:t>
            </a:r>
            <a:br>
              <a:rPr lang="en-US" sz="2400" dirty="0"/>
            </a:br>
            <a:r>
              <a:rPr lang="en-US" sz="2400" dirty="0"/>
              <a:t>The result has shape (</a:t>
            </a:r>
            <a:r>
              <a:rPr lang="en-US" sz="2400" i="1" dirty="0">
                <a:solidFill>
                  <a:srgbClr val="FF0000"/>
                </a:solidFill>
              </a:rPr>
              <a:t>batch</a:t>
            </a:r>
            <a:r>
              <a:rPr lang="en-US" sz="2400" dirty="0"/>
              <a:t>, </a:t>
            </a:r>
            <a:r>
              <a:rPr lang="en-US" sz="2400" i="1" dirty="0"/>
              <a:t>dim(y)</a:t>
            </a:r>
            <a:r>
              <a:rPr lang="en-US" sz="2400" dirty="0"/>
              <a:t>).</a:t>
            </a:r>
          </a:p>
          <a:p>
            <a:pPr lvl="1"/>
            <a:r>
              <a:rPr lang="en-US" sz="2400" dirty="0"/>
              <a:t>Apply some non-linear function (e.g. sigmoid) to the result. </a:t>
            </a:r>
            <a:br>
              <a:rPr lang="en-US" sz="2400" dirty="0"/>
            </a:br>
            <a:r>
              <a:rPr lang="en-US" sz="2400" dirty="0"/>
              <a:t>The result still has shape (</a:t>
            </a:r>
            <a:r>
              <a:rPr lang="en-US" sz="2400" i="1" dirty="0">
                <a:solidFill>
                  <a:srgbClr val="FF0000"/>
                </a:solidFill>
              </a:rPr>
              <a:t>batch</a:t>
            </a:r>
            <a:r>
              <a:rPr lang="en-US" sz="2400" dirty="0"/>
              <a:t>, </a:t>
            </a:r>
            <a:r>
              <a:rPr lang="en-US" sz="2400" i="1" dirty="0"/>
              <a:t>dim(y)</a:t>
            </a:r>
            <a:r>
              <a:rPr lang="en-US" sz="2400" dirty="0"/>
              <a:t>).</a:t>
            </a:r>
          </a:p>
          <a:p>
            <a:r>
              <a:rPr lang="en-US" sz="2800" dirty="0"/>
              <a:t>Big idea: Stack inputs/outputs to batch them</a:t>
            </a:r>
          </a:p>
          <a:p>
            <a:pPr lvl="1"/>
            <a:r>
              <a:rPr lang="en-US" sz="2400" dirty="0"/>
              <a:t>The multiplication by weights and non-linear function will be applied to each row (data point in the batch) separately.</a:t>
            </a:r>
          </a:p>
        </p:txBody>
      </p:sp>
    </p:spTree>
    <p:extLst>
      <p:ext uri="{BB962C8B-B14F-4D97-AF65-F5344CB8AC3E}">
        <p14:creationId xmlns:p14="http://schemas.microsoft.com/office/powerpoint/2010/main" val="3072953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</a:p>
        </p:txBody>
      </p:sp>
      <p:pic>
        <p:nvPicPr>
          <p:cNvPr id="4" name="Picture 3" descr="NeuralNe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47800"/>
            <a:ext cx="6532779" cy="47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42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3218-AF12-B84B-9173-EA96ED2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557000" cy="5308599"/>
          </a:xfrm>
        </p:spPr>
        <p:txBody>
          <a:bodyPr/>
          <a:lstStyle/>
          <a:p>
            <a:r>
              <a:rPr lang="en-US" sz="2800" dirty="0"/>
              <a:t>Step 1: For each input in the training (sub)set </a:t>
            </a:r>
            <a:r>
              <a:rPr lang="en-US" sz="2800" i="1" dirty="0"/>
              <a:t>x</a:t>
            </a:r>
            <a:r>
              <a:rPr lang="en-US" sz="2800" dirty="0"/>
              <a:t>, predict a classification </a:t>
            </a:r>
            <a:r>
              <a:rPr lang="en-US" sz="2800" i="1" dirty="0"/>
              <a:t>y</a:t>
            </a:r>
            <a:r>
              <a:rPr lang="en-US" sz="2800" dirty="0"/>
              <a:t> using the current weights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Step 2: Compare predictions with the true </a:t>
            </a:r>
            <a:r>
              <a:rPr lang="en-US" sz="2800" i="1" dirty="0"/>
              <a:t>y</a:t>
            </a:r>
            <a:r>
              <a:rPr lang="en-US" sz="2800" dirty="0"/>
              <a:t> values, using a </a:t>
            </a:r>
            <a:r>
              <a:rPr lang="en-US" sz="2800" b="1" dirty="0"/>
              <a:t>loss function</a:t>
            </a:r>
            <a:endParaRPr lang="en-US" sz="2800" dirty="0"/>
          </a:p>
          <a:p>
            <a:pPr lvl="1"/>
            <a:r>
              <a:rPr lang="en-US" sz="2400" dirty="0"/>
              <a:t>Higher value of loss function = bad model</a:t>
            </a:r>
          </a:p>
          <a:p>
            <a:pPr lvl="1"/>
            <a:r>
              <a:rPr lang="en-US" sz="2400" dirty="0"/>
              <a:t>Lower value of loss function = good model</a:t>
            </a:r>
          </a:p>
          <a:p>
            <a:pPr lvl="1"/>
            <a:r>
              <a:rPr lang="en-US" sz="2400" dirty="0"/>
              <a:t>Example: </a:t>
            </a:r>
            <a:r>
              <a:rPr lang="en-US" sz="2400" b="1" dirty="0"/>
              <a:t>zero-one loss</a:t>
            </a:r>
            <a:r>
              <a:rPr lang="en-US" sz="2400" dirty="0"/>
              <a:t>: count the number of misclassified inputs</a:t>
            </a:r>
          </a:p>
          <a:p>
            <a:pPr lvl="1"/>
            <a:r>
              <a:rPr lang="en-US" sz="2400" dirty="0"/>
              <a:t>Example: </a:t>
            </a:r>
            <a:r>
              <a:rPr lang="en-US" sz="2400" b="1" dirty="0"/>
              <a:t>log loss</a:t>
            </a:r>
            <a:r>
              <a:rPr lang="en-US" sz="2400" dirty="0"/>
              <a:t> (derived from maximum likelihood; more on this soon)</a:t>
            </a:r>
          </a:p>
          <a:p>
            <a:pPr lvl="1"/>
            <a:r>
              <a:rPr lang="en-US" sz="2400" dirty="0"/>
              <a:t>Example: </a:t>
            </a:r>
            <a:r>
              <a:rPr lang="en-US" sz="2400" b="1" dirty="0"/>
              <a:t>sum of squared errors</a:t>
            </a:r>
            <a:r>
              <a:rPr lang="en-US" sz="2400" dirty="0"/>
              <a:t> (if you’re solving a regression problem)</a:t>
            </a:r>
          </a:p>
          <a:p>
            <a:r>
              <a:rPr lang="en-US" sz="2800" dirty="0"/>
              <a:t>Step 3: Use numerical method (e.g. gradient descent) to minimize loss</a:t>
            </a:r>
          </a:p>
          <a:p>
            <a:pPr lvl="1"/>
            <a:r>
              <a:rPr lang="en-US" sz="2400" dirty="0"/>
              <a:t>Loss is a function of the weights. Optimization goal: find weights that minimize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5476E-26E9-425A-B161-763A4657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28" y="2362200"/>
            <a:ext cx="2868314" cy="515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1CDF2-90DC-4EB3-860D-9B07CF34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362200"/>
            <a:ext cx="2791024" cy="5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30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3218-AF12-B84B-9173-EA96ED2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557000" cy="5384799"/>
          </a:xfrm>
        </p:spPr>
        <p:txBody>
          <a:bodyPr/>
          <a:lstStyle/>
          <a:p>
            <a:r>
              <a:rPr lang="en-US" sz="2800" dirty="0"/>
              <a:t>Recall: loss function is a measure of how far off our model is</a:t>
            </a:r>
          </a:p>
          <a:p>
            <a:pPr lvl="1"/>
            <a:r>
              <a:rPr lang="en-US" sz="2400" dirty="0"/>
              <a:t>Higher value of loss function = bad model</a:t>
            </a:r>
          </a:p>
          <a:p>
            <a:pPr lvl="1"/>
            <a:r>
              <a:rPr lang="en-US" sz="2400" dirty="0"/>
              <a:t>Lower value of loss function = good model</a:t>
            </a:r>
          </a:p>
          <a:p>
            <a:r>
              <a:rPr lang="en-US" sz="2800" dirty="0"/>
              <a:t>Log loss function for binary classification: </a:t>
            </a:r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dirty="0"/>
              <a:t>y</a:t>
            </a:r>
            <a:r>
              <a:rPr lang="en-US" sz="2400" baseline="-25000" dirty="0"/>
              <a:t>i</a:t>
            </a:r>
            <a:r>
              <a:rPr lang="en-US" sz="2400" dirty="0"/>
              <a:t> = The true class of the </a:t>
            </a:r>
            <a:r>
              <a:rPr lang="en-US" sz="2400" i="1" dirty="0" err="1"/>
              <a:t>i</a:t>
            </a:r>
            <a:r>
              <a:rPr lang="en-US" sz="2400" dirty="0" err="1"/>
              <a:t>th</a:t>
            </a:r>
            <a:r>
              <a:rPr lang="en-US" sz="2400" dirty="0"/>
              <a:t> data point in the training dataset</a:t>
            </a:r>
          </a:p>
          <a:p>
            <a:pPr lvl="1"/>
            <a:r>
              <a:rPr lang="en-US" sz="2400" dirty="0"/>
              <a:t>p</a:t>
            </a:r>
            <a:r>
              <a:rPr lang="en-US" sz="2400" baseline="-25000" dirty="0"/>
              <a:t>i</a:t>
            </a:r>
            <a:r>
              <a:rPr lang="en-US" sz="2400" dirty="0"/>
              <a:t> = The probability of positive class, predicted by our classifier</a:t>
            </a:r>
          </a:p>
          <a:p>
            <a:pPr lvl="1"/>
            <a:r>
              <a:rPr lang="en-US" sz="2400" dirty="0"/>
              <a:t>Each data point contributes some loss. The total loss is the sum over all data points.</a:t>
            </a:r>
          </a:p>
          <a:p>
            <a:r>
              <a:rPr lang="en-US" sz="2800" dirty="0"/>
              <a:t>Note: Log loss is a function of the weights</a:t>
            </a:r>
          </a:p>
          <a:p>
            <a:pPr lvl="1"/>
            <a:r>
              <a:rPr lang="en-US" sz="2400" dirty="0"/>
              <a:t>Changing the weights changes the predictions p</a:t>
            </a:r>
            <a:r>
              <a:rPr lang="en-US" sz="2400" baseline="-25000" dirty="0"/>
              <a:t>i</a:t>
            </a:r>
            <a:r>
              <a:rPr lang="en-US" sz="2400" dirty="0"/>
              <a:t>. The y</a:t>
            </a:r>
            <a:r>
              <a:rPr lang="en-US" sz="2400" baseline="-25000" dirty="0"/>
              <a:t>i</a:t>
            </a:r>
            <a:r>
              <a:rPr lang="en-US" sz="2400" dirty="0"/>
              <a:t> do not change.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4C961-4EE1-4DAA-AD96-C93830B5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81" y="3429000"/>
            <a:ext cx="7005638" cy="8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53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3218-AF12-B84B-9173-EA96ED2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557000" cy="5079999"/>
          </a:xfrm>
        </p:spPr>
        <p:txBody>
          <a:bodyPr/>
          <a:lstStyle/>
          <a:p>
            <a:r>
              <a:rPr lang="en-US" sz="2800" dirty="0"/>
              <a:t>Log loss function for a single data point:</a:t>
            </a:r>
          </a:p>
          <a:p>
            <a:r>
              <a:rPr lang="en-US" sz="2800" dirty="0"/>
              <a:t>Case I: True class is y = 1</a:t>
            </a:r>
          </a:p>
          <a:p>
            <a:pPr lvl="1"/>
            <a:r>
              <a:rPr lang="en-US" sz="2000" dirty="0"/>
              <a:t>Log loss function becomes just </a:t>
            </a:r>
            <a:r>
              <a:rPr lang="en-US" sz="2000" b="1" dirty="0"/>
              <a:t>–log(p)</a:t>
            </a:r>
          </a:p>
          <a:p>
            <a:pPr lvl="1"/>
            <a:r>
              <a:rPr lang="en-US" sz="2000" dirty="0"/>
              <a:t>If classifier gives p near 0:</a:t>
            </a:r>
            <a:br>
              <a:rPr lang="en-US" sz="2000" dirty="0"/>
            </a:br>
            <a:r>
              <a:rPr lang="en-US" sz="2000" dirty="0"/>
              <a:t>The model was confident in guessing y=0</a:t>
            </a:r>
            <a:br>
              <a:rPr lang="en-US" sz="2000" dirty="0"/>
            </a:br>
            <a:r>
              <a:rPr lang="en-US" sz="2000" dirty="0"/>
              <a:t>Bad model </a:t>
            </a:r>
            <a:r>
              <a:rPr lang="en-US" sz="2000" dirty="0">
                <a:sym typeface="Wingdings" panose="05000000000000000000" pitchFamily="2" charset="2"/>
              </a:rPr>
              <a:t> high loss value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If classifier gives p near 1: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The model was confident in guessing y=1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Good model  low loss value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ECD35-9B89-4D8F-8A1A-EA9FC0D5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447800"/>
            <a:ext cx="4254500" cy="428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2327F-1DA8-441D-AE60-A067DB65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292926"/>
            <a:ext cx="381911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71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3218-AF12-B84B-9173-EA96ED2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557000" cy="5079999"/>
          </a:xfrm>
        </p:spPr>
        <p:txBody>
          <a:bodyPr/>
          <a:lstStyle/>
          <a:p>
            <a:r>
              <a:rPr lang="en-US" sz="2800" dirty="0"/>
              <a:t>Log loss function for a single data point:</a:t>
            </a:r>
          </a:p>
          <a:p>
            <a:r>
              <a:rPr lang="en-US" sz="2800" dirty="0"/>
              <a:t>Case II: True class is y = 0</a:t>
            </a:r>
          </a:p>
          <a:p>
            <a:pPr lvl="1"/>
            <a:r>
              <a:rPr lang="en-US" sz="2000" dirty="0"/>
              <a:t>Log loss function becomes just </a:t>
            </a:r>
            <a:r>
              <a:rPr lang="en-US" sz="2000" b="1" dirty="0"/>
              <a:t>–log(1-p)</a:t>
            </a:r>
          </a:p>
          <a:p>
            <a:pPr lvl="1"/>
            <a:r>
              <a:rPr lang="en-US" sz="2000" dirty="0"/>
              <a:t>If classifier gives p near 0:</a:t>
            </a:r>
            <a:br>
              <a:rPr lang="en-US" sz="2000" dirty="0"/>
            </a:br>
            <a:r>
              <a:rPr lang="en-US" sz="2000" dirty="0"/>
              <a:t>The model was confident in guessing y=0</a:t>
            </a:r>
            <a:br>
              <a:rPr lang="en-US" sz="2000" dirty="0"/>
            </a:br>
            <a:r>
              <a:rPr lang="en-US" sz="2000" dirty="0"/>
              <a:t>Good model </a:t>
            </a:r>
            <a:r>
              <a:rPr lang="en-US" sz="2000" dirty="0">
                <a:sym typeface="Wingdings" panose="05000000000000000000" pitchFamily="2" charset="2"/>
              </a:rPr>
              <a:t> low loss value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If classifier gives p near 1: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The model was confident in guessing y=1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Bad model  high loss value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Note: This equation uses y=0, not y=-1,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for the negative class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ECD35-9B89-4D8F-8A1A-EA9FC0D5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447800"/>
            <a:ext cx="4254500" cy="428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5C841-83AB-4BFE-B0B5-B1DD7650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2362200"/>
            <a:ext cx="351997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1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probabilistic decisions?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11557000" cy="5308599"/>
          </a:xfrm>
        </p:spPr>
        <p:txBody>
          <a:bodyPr/>
          <a:lstStyle/>
          <a:p>
            <a:r>
              <a:rPr lang="en-US" sz="2800" dirty="0"/>
              <a:t>Perceptron scoring:</a:t>
            </a:r>
          </a:p>
          <a:p>
            <a:r>
              <a:rPr lang="en-US" sz="2800" dirty="0"/>
              <a:t>If 		          very positive </a:t>
            </a:r>
            <a:r>
              <a:rPr lang="en-US" sz="2800" dirty="0">
                <a:sym typeface="Wingdings" pitchFamily="2" charset="2"/>
              </a:rPr>
              <a:t> probability of class +1 should approach 1.0</a:t>
            </a:r>
            <a:endParaRPr lang="en-US" sz="2800" dirty="0"/>
          </a:p>
          <a:p>
            <a:r>
              <a:rPr lang="en-US" sz="2800" dirty="0"/>
              <a:t>If  		          very negative </a:t>
            </a:r>
            <a:r>
              <a:rPr lang="en-US" sz="2800" dirty="0">
                <a:sym typeface="Wingdings" pitchFamily="2" charset="2"/>
              </a:rPr>
              <a:t> probability of class +1 should approach 0.0</a:t>
            </a:r>
            <a:endParaRPr lang="en-US" sz="2800" dirty="0"/>
          </a:p>
          <a:p>
            <a:endParaRPr lang="en-US" sz="1800" dirty="0"/>
          </a:p>
          <a:p>
            <a:r>
              <a:rPr lang="en-US" sz="2800" dirty="0"/>
              <a:t>Sigmoid function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  <a:p>
            <a:r>
              <a:rPr lang="en-US" sz="2800" dirty="0"/>
              <a:t>z = output of perceptron</a:t>
            </a:r>
            <a:br>
              <a:rPr lang="en-US" sz="2800" dirty="0"/>
            </a:br>
            <a:r>
              <a:rPr lang="en-US" sz="2800" dirty="0"/>
              <a:t>          = probability the class is +1, according to the classifier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5465-7267-6347-9424-88B3633D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48000"/>
            <a:ext cx="4172856" cy="2776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23F1C-5C7B-CE4F-BF28-C4CD16C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447800"/>
            <a:ext cx="2124364" cy="42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64371-E682-A849-9B7D-DC719B4D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22974"/>
            <a:ext cx="1755673" cy="35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38DDA-CCD1-7340-B7B0-D4224D52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8" y="2510984"/>
            <a:ext cx="1755673" cy="353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9EC6E-012A-1F44-95D8-033BB9FE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35" y="4195146"/>
            <a:ext cx="2997200" cy="97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AC9081-4341-4CD3-A276-D309881AD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52" r="69359" b="22502"/>
          <a:stretch/>
        </p:blipFill>
        <p:spPr>
          <a:xfrm>
            <a:off x="825615" y="6087283"/>
            <a:ext cx="78717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Loss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3218-AF12-B84B-9173-EA96ED2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89642"/>
            <a:ext cx="11557000" cy="4423097"/>
          </a:xfrm>
        </p:spPr>
        <p:txBody>
          <a:bodyPr/>
          <a:lstStyle/>
          <a:p>
            <a:r>
              <a:rPr lang="en-US" sz="2400" dirty="0"/>
              <a:t>Data point 1: True class y=1. We predicted p=0.1 probability it’s the positive class.</a:t>
            </a:r>
          </a:p>
          <a:p>
            <a:pPr lvl="1"/>
            <a:r>
              <a:rPr lang="en-US" sz="2000" dirty="0"/>
              <a:t>Intuitively: Our guess is bad. We should have guessed closer to p=1.</a:t>
            </a:r>
          </a:p>
          <a:p>
            <a:pPr lvl="1"/>
            <a:r>
              <a:rPr lang="en-US" sz="2000" dirty="0"/>
              <a:t>This contributes –log(0.1) = 1 to the loss function.</a:t>
            </a:r>
          </a:p>
          <a:p>
            <a:r>
              <a:rPr lang="en-US" sz="2400" dirty="0"/>
              <a:t>Data point 2: True class y=0. We predicted p=0 probability it’s the positive class.</a:t>
            </a:r>
          </a:p>
          <a:p>
            <a:pPr lvl="1"/>
            <a:r>
              <a:rPr lang="en-US" sz="2000" dirty="0"/>
              <a:t>Intuitively: Our guess was perfect. We were certain it was y=0.</a:t>
            </a:r>
          </a:p>
          <a:p>
            <a:pPr lvl="1"/>
            <a:r>
              <a:rPr lang="en-US" sz="2000" dirty="0"/>
              <a:t>This contributes –log(1.0) = 0 to our loss function.</a:t>
            </a:r>
          </a:p>
          <a:p>
            <a:r>
              <a:rPr lang="en-US" sz="2400" dirty="0"/>
              <a:t>Data point 3: True class y=1. We predicted 0.8 probability it’s the positive class.</a:t>
            </a:r>
          </a:p>
          <a:p>
            <a:pPr lvl="1"/>
            <a:r>
              <a:rPr lang="en-US" sz="2000" dirty="0"/>
              <a:t>Intuitively: Our guess was pretty good, but not perfect.</a:t>
            </a:r>
          </a:p>
          <a:p>
            <a:pPr lvl="1"/>
            <a:r>
              <a:rPr lang="en-US" sz="2000" dirty="0"/>
              <a:t>This contributes –log(0.8) = 0.1 to the loss function.</a:t>
            </a:r>
          </a:p>
          <a:p>
            <a:r>
              <a:rPr lang="en-US" sz="2400" dirty="0"/>
              <a:t>Total loss: 1 + 0 + 0.1 = 1.1</a:t>
            </a:r>
          </a:p>
          <a:p>
            <a:pPr lvl="1"/>
            <a:r>
              <a:rPr lang="en-US" sz="2000" dirty="0"/>
              <a:t>Goal: Find the weights that lead to the probabilities that minimize this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67349-5C11-4622-9B20-D1D378FC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81" y="1234261"/>
            <a:ext cx="7005638" cy="8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835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Procedure: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975" y="1524001"/>
            <a:ext cx="9837825" cy="3429000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marL="457176" lvl="1" indent="0">
              <a:buNone/>
            </a:pPr>
            <a:endParaRPr lang="en-US" sz="2400" dirty="0">
              <a:latin typeface="Courier" pitchFamily="2" charset="0"/>
            </a:endParaRPr>
          </a:p>
          <a:p>
            <a:pPr marL="457176" lvl="1" indent="0">
              <a:buNone/>
            </a:pPr>
            <a:r>
              <a:rPr lang="en-US" sz="2400" dirty="0">
                <a:cs typeface="Calibri" panose="020F0502020204030204" pitchFamily="34" charset="0"/>
              </a:rPr>
              <a:t>	where</a:t>
            </a:r>
          </a:p>
          <a:p>
            <a:pPr marL="457176" lvl="1" indent="0">
              <a:buNone/>
            </a:pPr>
            <a:endParaRPr lang="en-US" sz="2400" dirty="0">
              <a:cs typeface="Calibri" panose="020F0502020204030204" pitchFamily="34" charset="0"/>
            </a:endParaRPr>
          </a:p>
          <a:p>
            <a:pPr marL="457176" lvl="1" indent="0">
              <a:buNone/>
            </a:pPr>
            <a:endParaRPr lang="en-US" sz="2400" dirty="0">
              <a:cs typeface="Calibri" panose="020F0502020204030204" pitchFamily="34" charset="0"/>
            </a:endParaRPr>
          </a:p>
          <a:p>
            <a:pPr marL="457176" lvl="1" indent="0">
              <a:buNone/>
            </a:pPr>
            <a:r>
              <a:rPr lang="en-US" sz="2400" dirty="0">
                <a:cs typeface="Calibri" panose="020F0502020204030204" pitchFamily="34" charset="0"/>
              </a:rPr>
              <a:t>	and      is computed by running the network on input </a:t>
            </a:r>
            <a:r>
              <a:rPr lang="en-US" sz="2400" i="1" dirty="0">
                <a:cs typeface="Calibri" panose="020F0502020204030204" pitchFamily="34" charset="0"/>
              </a:rPr>
              <a:t>x</a:t>
            </a:r>
            <a:r>
              <a:rPr lang="en-US" sz="2400" i="1" baseline="-25000" dirty="0">
                <a:cs typeface="Calibri" panose="020F0502020204030204" pitchFamily="34" charset="0"/>
              </a:rPr>
              <a:t>i</a:t>
            </a:r>
            <a:r>
              <a:rPr lang="en-US" sz="2400" dirty="0">
                <a:cs typeface="Calibri" panose="020F0502020204030204" pitchFamily="34" charset="0"/>
              </a:rPr>
              <a:t> and weights </a:t>
            </a:r>
            <a:r>
              <a:rPr lang="en-US" sz="2400" i="1" dirty="0">
                <a:cs typeface="Calibri" panose="020F0502020204030204" pitchFamily="34" charset="0"/>
              </a:rPr>
              <a:t>w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76400"/>
            <a:ext cx="317500" cy="2159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066800" y="5380036"/>
            <a:ext cx="10744200" cy="13001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    : learning rate --- tweaking parameter that needs to be chosen carefully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9" y="5575300"/>
            <a:ext cx="279400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DDA4B-BB55-4842-87D9-0EC3F5956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514600"/>
            <a:ext cx="4419600" cy="537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782B3-25E1-5AD8-460A-393F0A170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429000"/>
            <a:ext cx="7080504" cy="86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9ABDE-52AB-2571-26F5-8A6513184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682" t="9988" r="2439" b="30085"/>
          <a:stretch/>
        </p:blipFill>
        <p:spPr>
          <a:xfrm>
            <a:off x="2667000" y="4293522"/>
            <a:ext cx="304800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1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44E1D-2864-964B-B10F-B9B0DD32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F68F69E-30C4-0C47-B8FC-5D3604570466}"/>
              </a:ext>
            </a:extLst>
          </p:cNvPr>
          <p:cNvSpPr txBox="1">
            <a:spLocks/>
          </p:cNvSpPr>
          <p:nvPr/>
        </p:nvSpPr>
        <p:spPr bwMode="auto">
          <a:xfrm>
            <a:off x="1219200" y="1344788"/>
            <a:ext cx="10439400" cy="355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ts val="1176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kern="0" dirty="0"/>
              <a:t>How do we compute gradients of these loss functions?</a:t>
            </a:r>
          </a:p>
          <a:p>
            <a:pPr lvl="1"/>
            <a:r>
              <a:rPr lang="en-US" sz="2667" kern="0" dirty="0"/>
              <a:t>Repeated application of the chain rule:</a:t>
            </a:r>
          </a:p>
          <a:p>
            <a:pPr marL="1219170" lvl="2" indent="0">
              <a:buNone/>
            </a:pPr>
            <a:endParaRPr lang="en-US" sz="2400" kern="0" dirty="0"/>
          </a:p>
          <a:p>
            <a:pPr marL="1219170" lvl="2" indent="0">
              <a:buNone/>
            </a:pPr>
            <a:r>
              <a:rPr lang="en-US" sz="2400" kern="0" dirty="0"/>
              <a:t>If </a:t>
            </a:r>
          </a:p>
          <a:p>
            <a:pPr marL="1219170" lvl="2" indent="0">
              <a:buNone/>
            </a:pPr>
            <a:endParaRPr lang="en-US" sz="2400" kern="0" dirty="0"/>
          </a:p>
          <a:p>
            <a:pPr marL="1219170" lvl="2" indent="0">
              <a:buNone/>
            </a:pPr>
            <a:endParaRPr lang="en-US" sz="2400" kern="0" dirty="0"/>
          </a:p>
          <a:p>
            <a:pPr marL="1219170" lvl="2" indent="0">
              <a:buNone/>
            </a:pPr>
            <a:r>
              <a:rPr lang="en-US" sz="2400" kern="0" dirty="0"/>
              <a:t>Then</a:t>
            </a:r>
          </a:p>
          <a:p>
            <a:pPr marL="1219170" lvl="2" indent="0">
              <a:buNone/>
            </a:pPr>
            <a:endParaRPr lang="en-US" sz="2400" kern="0" dirty="0"/>
          </a:p>
          <a:p>
            <a:pPr marL="1219170" lvl="2" indent="0">
              <a:buNone/>
            </a:pPr>
            <a:endParaRPr lang="en-US" sz="2400" kern="0" dirty="0">
              <a:sym typeface="Wingdings" pitchFamily="2" charset="2"/>
            </a:endParaRPr>
          </a:p>
          <a:p>
            <a:pPr marL="1219170" lvl="2" indent="0">
              <a:buNone/>
            </a:pPr>
            <a:r>
              <a:rPr lang="en-US" sz="2400" b="1" kern="0" dirty="0">
                <a:sym typeface="Wingdings" pitchFamily="2" charset="2"/>
              </a:rPr>
              <a:t> Derivatives can be computed by following well-defined procedures</a:t>
            </a:r>
            <a:endParaRPr lang="en-US" sz="2400" b="1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D0502A-BE16-C14A-942E-0C4E494A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2902587"/>
            <a:ext cx="2743200" cy="443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12007-2E18-2849-81F7-6FC2178CE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65" y="4267200"/>
            <a:ext cx="3448680" cy="4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2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62330B-A916-C64E-8F2E-34BB9BD36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differentiation software </a:t>
            </a:r>
          </a:p>
          <a:p>
            <a:pPr lvl="1"/>
            <a:r>
              <a:rPr lang="en-US" dirty="0"/>
              <a:t>e.g. Theano, TensorFlow,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Chainer</a:t>
            </a:r>
            <a:endParaRPr lang="en-US" dirty="0"/>
          </a:p>
          <a:p>
            <a:pPr lvl="1"/>
            <a:r>
              <a:rPr lang="en-US" dirty="0"/>
              <a:t>Only need to program the function g(</a:t>
            </a:r>
            <a:r>
              <a:rPr lang="en-US" dirty="0" err="1"/>
              <a:t>x,y,w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automatically compute all derivatives </a:t>
            </a:r>
            <a:r>
              <a:rPr lang="en-US" dirty="0" err="1"/>
              <a:t>w.r.t</a:t>
            </a:r>
            <a:r>
              <a:rPr lang="en-US" dirty="0"/>
              <a:t>. all entries in w</a:t>
            </a:r>
          </a:p>
          <a:p>
            <a:pPr lvl="1"/>
            <a:r>
              <a:rPr lang="en-US" dirty="0"/>
              <a:t>This is typically done by caching info during forward computation pass of f, and then doing a backward pass = “backpropagation”</a:t>
            </a:r>
          </a:p>
          <a:p>
            <a:pPr lvl="1"/>
            <a:r>
              <a:rPr lang="en-US" dirty="0" err="1"/>
              <a:t>Autodiff</a:t>
            </a:r>
            <a:r>
              <a:rPr lang="en-US" dirty="0"/>
              <a:t> / Backpropagation can often be done at computational cost comparable to the forward pass</a:t>
            </a:r>
          </a:p>
          <a:p>
            <a:r>
              <a:rPr lang="en-US" dirty="0"/>
              <a:t>Need to know this exists</a:t>
            </a:r>
          </a:p>
          <a:p>
            <a:r>
              <a:rPr lang="en-US" dirty="0"/>
              <a:t>How this is done?  --  outside of scope of CS188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C4691-0061-B24C-B242-45895D0C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6633991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3218-AF12-B84B-9173-EA96ED2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2607"/>
            <a:ext cx="10938163" cy="5217339"/>
          </a:xfrm>
        </p:spPr>
        <p:txBody>
          <a:bodyPr/>
          <a:lstStyle/>
          <a:p>
            <a:r>
              <a:rPr lang="en-US" sz="2400" dirty="0"/>
              <a:t>Gradient of					         at  w</a:t>
            </a:r>
            <a:r>
              <a:rPr lang="en-US" sz="2400" baseline="-25000" dirty="0"/>
              <a:t>1</a:t>
            </a:r>
            <a:r>
              <a:rPr lang="en-US" sz="2400" dirty="0"/>
              <a:t> = 2, w</a:t>
            </a:r>
            <a:r>
              <a:rPr lang="en-US" sz="2400" baseline="-25000" dirty="0"/>
              <a:t>2</a:t>
            </a:r>
            <a:r>
              <a:rPr lang="en-US" sz="2400" dirty="0"/>
              <a:t> = 3, w</a:t>
            </a:r>
            <a:r>
              <a:rPr lang="en-US" sz="2400" baseline="-25000" dirty="0"/>
              <a:t>3</a:t>
            </a:r>
            <a:r>
              <a:rPr lang="en-US" sz="2400" dirty="0"/>
              <a:t> = 2</a:t>
            </a:r>
          </a:p>
          <a:p>
            <a:r>
              <a:rPr lang="en-US" sz="2400" dirty="0"/>
              <a:t>Think of </a:t>
            </a:r>
            <a:r>
              <a:rPr lang="en-US" sz="2400" i="1" dirty="0"/>
              <a:t>g</a:t>
            </a:r>
            <a:r>
              <a:rPr lang="en-US" sz="2400" dirty="0"/>
              <a:t> as a composition of many functions</a:t>
            </a:r>
          </a:p>
          <a:p>
            <a:pPr lvl="1"/>
            <a:r>
              <a:rPr lang="en-US" sz="1600" dirty="0"/>
              <a:t>Then, we can use the chain rule to compute the gradient</a:t>
            </a:r>
          </a:p>
          <a:p>
            <a:r>
              <a:rPr lang="en-US" sz="2400" dirty="0"/>
              <a:t>g = b + c</a:t>
            </a:r>
          </a:p>
          <a:p>
            <a:endParaRPr lang="en-US" sz="2400" dirty="0"/>
          </a:p>
          <a:p>
            <a:endParaRPr lang="en-US" sz="1000" dirty="0"/>
          </a:p>
          <a:p>
            <a:r>
              <a:rPr lang="en-US" sz="2400" dirty="0"/>
              <a:t>b = a × w</a:t>
            </a:r>
            <a:r>
              <a:rPr lang="en-US" sz="2400" baseline="-25000" dirty="0"/>
              <a:t>2</a:t>
            </a:r>
          </a:p>
          <a:p>
            <a:endParaRPr lang="en-US" sz="2400" dirty="0"/>
          </a:p>
          <a:p>
            <a:endParaRPr lang="en-US" sz="1200" dirty="0"/>
          </a:p>
          <a:p>
            <a:r>
              <a:rPr lang="en-US" sz="2400" dirty="0"/>
              <a:t>a = w</a:t>
            </a:r>
            <a:r>
              <a:rPr lang="en-US" sz="2400" baseline="-25000" dirty="0"/>
              <a:t>1</a:t>
            </a:r>
            <a:r>
              <a:rPr lang="en-US" sz="2400" baseline="30000" dirty="0"/>
              <a:t>4</a:t>
            </a:r>
          </a:p>
          <a:p>
            <a:endParaRPr lang="en-US" sz="2400" dirty="0"/>
          </a:p>
          <a:p>
            <a:endParaRPr lang="en-US" sz="1000" dirty="0"/>
          </a:p>
          <a:p>
            <a:r>
              <a:rPr lang="en-US" sz="2400" dirty="0"/>
              <a:t>c = 5w</a:t>
            </a:r>
            <a:r>
              <a:rPr lang="en-US" sz="2400" baseline="-25000" dirty="0"/>
              <a:t>1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379E9F0-26D6-DC83-484F-87B1450F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69" y="3917285"/>
            <a:ext cx="2751337" cy="639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Backpropagation*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1966C7-066F-3C49-977F-8A3781B8BE52}"/>
              </a:ext>
            </a:extLst>
          </p:cNvPr>
          <p:cNvSpPr txBox="1">
            <a:spLocks/>
          </p:cNvSpPr>
          <p:nvPr/>
        </p:nvSpPr>
        <p:spPr bwMode="auto">
          <a:xfrm>
            <a:off x="7391400" y="2467014"/>
            <a:ext cx="404246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w</a:t>
            </a:r>
            <a:r>
              <a:rPr lang="en-US" sz="1600" kern="0" baseline="-25000" dirty="0"/>
              <a:t>1</a:t>
            </a:r>
            <a:endParaRPr lang="en-US" sz="16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D3F86-12BA-617E-8909-70C54E19CE95}"/>
              </a:ext>
            </a:extLst>
          </p:cNvPr>
          <p:cNvSpPr txBox="1">
            <a:spLocks/>
          </p:cNvSpPr>
          <p:nvPr/>
        </p:nvSpPr>
        <p:spPr bwMode="auto">
          <a:xfrm>
            <a:off x="7391400" y="3429000"/>
            <a:ext cx="404246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w</a:t>
            </a:r>
            <a:r>
              <a:rPr lang="en-US" sz="1600" kern="0" baseline="-25000" dirty="0"/>
              <a:t>2</a:t>
            </a:r>
            <a:endParaRPr lang="en-US" sz="1600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FF5B3D-18A2-5E88-F7FE-626558BFD31F}"/>
              </a:ext>
            </a:extLst>
          </p:cNvPr>
          <p:cNvSpPr txBox="1">
            <a:spLocks/>
          </p:cNvSpPr>
          <p:nvPr/>
        </p:nvSpPr>
        <p:spPr bwMode="auto">
          <a:xfrm>
            <a:off x="7391400" y="4858931"/>
            <a:ext cx="404246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w</a:t>
            </a:r>
            <a:r>
              <a:rPr lang="en-US" sz="1600" kern="0" baseline="-25000" dirty="0"/>
              <a:t>3</a:t>
            </a:r>
            <a:endParaRPr lang="en-US" sz="1600" kern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A58B1E-D1C2-0F8C-16F3-FDD34A82E9E1}"/>
              </a:ext>
            </a:extLst>
          </p:cNvPr>
          <p:cNvSpPr/>
          <p:nvPr/>
        </p:nvSpPr>
        <p:spPr>
          <a:xfrm>
            <a:off x="8341668" y="2399749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^4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64B707-78E6-3E6C-F24B-0963ACB71202}"/>
              </a:ext>
            </a:extLst>
          </p:cNvPr>
          <p:cNvCxnSpPr>
            <a:cxnSpLocks/>
            <a:stCxn id="9" idx="2"/>
            <a:endCxn id="5" idx="3"/>
          </p:cNvCxnSpPr>
          <p:nvPr/>
        </p:nvCxnSpPr>
        <p:spPr>
          <a:xfrm flipH="1">
            <a:off x="7795646" y="2666449"/>
            <a:ext cx="5460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8A916A-5415-8FDD-D48D-984D2ECBEE15}"/>
              </a:ext>
            </a:extLst>
          </p:cNvPr>
          <p:cNvSpPr/>
          <p:nvPr/>
        </p:nvSpPr>
        <p:spPr>
          <a:xfrm>
            <a:off x="9681863" y="2933149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×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118431-25E4-EF9C-9E11-0E29AC79C2E5}"/>
              </a:ext>
            </a:extLst>
          </p:cNvPr>
          <p:cNvSpPr/>
          <p:nvPr/>
        </p:nvSpPr>
        <p:spPr>
          <a:xfrm>
            <a:off x="9677400" y="444475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×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E609BB-01F6-48A5-659D-1342CA97C427}"/>
              </a:ext>
            </a:extLst>
          </p:cNvPr>
          <p:cNvSpPr/>
          <p:nvPr/>
        </p:nvSpPr>
        <p:spPr>
          <a:xfrm>
            <a:off x="10896600" y="3637369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EC90925-CF60-0D7B-0591-C4392DC67884}"/>
              </a:ext>
            </a:extLst>
          </p:cNvPr>
          <p:cNvSpPr/>
          <p:nvPr/>
        </p:nvSpPr>
        <p:spPr>
          <a:xfrm>
            <a:off x="8875067" y="2646218"/>
            <a:ext cx="890156" cy="355350"/>
          </a:xfrm>
          <a:custGeom>
            <a:avLst/>
            <a:gdLst>
              <a:gd name="connsiteX0" fmla="*/ 0 w 872837"/>
              <a:gd name="connsiteY0" fmla="*/ 0 h 332509"/>
              <a:gd name="connsiteX1" fmla="*/ 484909 w 872837"/>
              <a:gd name="connsiteY1" fmla="*/ 0 h 332509"/>
              <a:gd name="connsiteX2" fmla="*/ 872837 w 872837"/>
              <a:gd name="connsiteY2" fmla="*/ 332509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837" h="332509">
                <a:moveTo>
                  <a:pt x="0" y="0"/>
                </a:moveTo>
                <a:lnTo>
                  <a:pt x="484909" y="0"/>
                </a:lnTo>
                <a:lnTo>
                  <a:pt x="872837" y="33250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5F60686E-4A1F-1581-2ED7-B579BD8ED838}"/>
              </a:ext>
            </a:extLst>
          </p:cNvPr>
          <p:cNvSpPr/>
          <p:nvPr/>
        </p:nvSpPr>
        <p:spPr>
          <a:xfrm>
            <a:off x="7800109" y="3292763"/>
            <a:ext cx="1884218" cy="309419"/>
          </a:xfrm>
          <a:custGeom>
            <a:avLst/>
            <a:gdLst>
              <a:gd name="connsiteX0" fmla="*/ 0 w 1884218"/>
              <a:gd name="connsiteY0" fmla="*/ 304800 h 304800"/>
              <a:gd name="connsiteX1" fmla="*/ 1440873 w 1884218"/>
              <a:gd name="connsiteY1" fmla="*/ 304800 h 304800"/>
              <a:gd name="connsiteX2" fmla="*/ 1884218 w 1884218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4218" h="304800">
                <a:moveTo>
                  <a:pt x="0" y="304800"/>
                </a:moveTo>
                <a:lnTo>
                  <a:pt x="1440873" y="304800"/>
                </a:lnTo>
                <a:lnTo>
                  <a:pt x="188421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2D541D0-3477-E7D5-C423-DA224B2CD1E6}"/>
              </a:ext>
            </a:extLst>
          </p:cNvPr>
          <p:cNvSpPr txBox="1">
            <a:spLocks/>
          </p:cNvSpPr>
          <p:nvPr/>
        </p:nvSpPr>
        <p:spPr bwMode="auto">
          <a:xfrm>
            <a:off x="8363449" y="4163842"/>
            <a:ext cx="251846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5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3D4707A0-0DB8-C08F-F2DD-D66EEAA404CA}"/>
              </a:ext>
            </a:extLst>
          </p:cNvPr>
          <p:cNvSpPr/>
          <p:nvPr/>
        </p:nvSpPr>
        <p:spPr>
          <a:xfrm>
            <a:off x="8631382" y="4322618"/>
            <a:ext cx="1122218" cy="207818"/>
          </a:xfrm>
          <a:custGeom>
            <a:avLst/>
            <a:gdLst>
              <a:gd name="connsiteX0" fmla="*/ 0 w 1122218"/>
              <a:gd name="connsiteY0" fmla="*/ 0 h 207818"/>
              <a:gd name="connsiteX1" fmla="*/ 803563 w 1122218"/>
              <a:gd name="connsiteY1" fmla="*/ 0 h 207818"/>
              <a:gd name="connsiteX2" fmla="*/ 1122218 w 1122218"/>
              <a:gd name="connsiteY2" fmla="*/ 207818 h 2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2218" h="207818">
                <a:moveTo>
                  <a:pt x="0" y="0"/>
                </a:moveTo>
                <a:lnTo>
                  <a:pt x="803563" y="0"/>
                </a:lnTo>
                <a:lnTo>
                  <a:pt x="1122218" y="20781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AD7C77D-14AF-F65A-2ECE-92F89725C052}"/>
              </a:ext>
            </a:extLst>
          </p:cNvPr>
          <p:cNvSpPr/>
          <p:nvPr/>
        </p:nvSpPr>
        <p:spPr>
          <a:xfrm>
            <a:off x="7827818" y="4779818"/>
            <a:ext cx="1856509" cy="235527"/>
          </a:xfrm>
          <a:custGeom>
            <a:avLst/>
            <a:gdLst>
              <a:gd name="connsiteX0" fmla="*/ 0 w 1856509"/>
              <a:gd name="connsiteY0" fmla="*/ 235527 h 235527"/>
              <a:gd name="connsiteX1" fmla="*/ 1510146 w 1856509"/>
              <a:gd name="connsiteY1" fmla="*/ 235527 h 235527"/>
              <a:gd name="connsiteX2" fmla="*/ 1856509 w 1856509"/>
              <a:gd name="connsiteY2" fmla="*/ 0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509" h="235527">
                <a:moveTo>
                  <a:pt x="0" y="235527"/>
                </a:moveTo>
                <a:lnTo>
                  <a:pt x="1510146" y="235527"/>
                </a:lnTo>
                <a:lnTo>
                  <a:pt x="1856509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E69680CB-9DB3-4E40-0602-19C5C669A31C}"/>
              </a:ext>
            </a:extLst>
          </p:cNvPr>
          <p:cNvSpPr/>
          <p:nvPr/>
        </p:nvSpPr>
        <p:spPr>
          <a:xfrm>
            <a:off x="10238509" y="3186545"/>
            <a:ext cx="803564" cy="484910"/>
          </a:xfrm>
          <a:custGeom>
            <a:avLst/>
            <a:gdLst>
              <a:gd name="connsiteX0" fmla="*/ 0 w 803564"/>
              <a:gd name="connsiteY0" fmla="*/ 0 h 484910"/>
              <a:gd name="connsiteX1" fmla="*/ 526473 w 803564"/>
              <a:gd name="connsiteY1" fmla="*/ 0 h 484910"/>
              <a:gd name="connsiteX2" fmla="*/ 803564 w 803564"/>
              <a:gd name="connsiteY2" fmla="*/ 484910 h 4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564" h="484910">
                <a:moveTo>
                  <a:pt x="0" y="0"/>
                </a:moveTo>
                <a:lnTo>
                  <a:pt x="526473" y="0"/>
                </a:lnTo>
                <a:lnTo>
                  <a:pt x="803564" y="48491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6AB5B22-7007-225F-57A0-70E73D6E1038}"/>
              </a:ext>
            </a:extLst>
          </p:cNvPr>
          <p:cNvSpPr/>
          <p:nvPr/>
        </p:nvSpPr>
        <p:spPr>
          <a:xfrm>
            <a:off x="10210800" y="4128655"/>
            <a:ext cx="845127" cy="581890"/>
          </a:xfrm>
          <a:custGeom>
            <a:avLst/>
            <a:gdLst>
              <a:gd name="connsiteX0" fmla="*/ 0 w 845127"/>
              <a:gd name="connsiteY0" fmla="*/ 581890 h 581890"/>
              <a:gd name="connsiteX1" fmla="*/ 623455 w 845127"/>
              <a:gd name="connsiteY1" fmla="*/ 581890 h 581890"/>
              <a:gd name="connsiteX2" fmla="*/ 845127 w 845127"/>
              <a:gd name="connsiteY2" fmla="*/ 0 h 58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127" h="581890">
                <a:moveTo>
                  <a:pt x="0" y="581890"/>
                </a:moveTo>
                <a:lnTo>
                  <a:pt x="623455" y="581890"/>
                </a:lnTo>
                <a:lnTo>
                  <a:pt x="845127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A0CD77-7DB7-6C44-D2A1-5D52D987933D}"/>
              </a:ext>
            </a:extLst>
          </p:cNvPr>
          <p:cNvCxnSpPr>
            <a:cxnSpLocks/>
            <a:endCxn id="34" idx="6"/>
          </p:cNvCxnSpPr>
          <p:nvPr/>
        </p:nvCxnSpPr>
        <p:spPr>
          <a:xfrm flipH="1">
            <a:off x="11430000" y="3904069"/>
            <a:ext cx="533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A8981F2-C2C3-9AFE-23A8-4F891C0B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23" y="1126252"/>
            <a:ext cx="4167385" cy="556514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0215986-F614-AE6C-B20C-2DABE31FC930}"/>
              </a:ext>
            </a:extLst>
          </p:cNvPr>
          <p:cNvSpPr txBox="1">
            <a:spLocks/>
          </p:cNvSpPr>
          <p:nvPr/>
        </p:nvSpPr>
        <p:spPr bwMode="auto">
          <a:xfrm>
            <a:off x="7668723" y="2293281"/>
            <a:ext cx="774622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rgbClr val="00B050"/>
                </a:solidFill>
              </a:rPr>
              <a:t>w</a:t>
            </a:r>
            <a:r>
              <a:rPr lang="en-US" sz="1600" kern="0" baseline="-25000" dirty="0">
                <a:solidFill>
                  <a:srgbClr val="00B050"/>
                </a:solidFill>
              </a:rPr>
              <a:t>1</a:t>
            </a:r>
            <a:r>
              <a:rPr lang="en-US" sz="1600" kern="0" dirty="0">
                <a:solidFill>
                  <a:srgbClr val="00B050"/>
                </a:solidFill>
              </a:rPr>
              <a:t> = 2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3F8D61B-F5FF-051B-87E7-C78BD2B48EFD}"/>
              </a:ext>
            </a:extLst>
          </p:cNvPr>
          <p:cNvSpPr txBox="1">
            <a:spLocks/>
          </p:cNvSpPr>
          <p:nvPr/>
        </p:nvSpPr>
        <p:spPr bwMode="auto">
          <a:xfrm>
            <a:off x="7727606" y="3237397"/>
            <a:ext cx="774622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rgbClr val="00B050"/>
                </a:solidFill>
              </a:rPr>
              <a:t>w</a:t>
            </a:r>
            <a:r>
              <a:rPr lang="en-US" sz="1600" kern="0" baseline="-25000" dirty="0">
                <a:solidFill>
                  <a:srgbClr val="00B050"/>
                </a:solidFill>
              </a:rPr>
              <a:t>2</a:t>
            </a:r>
            <a:r>
              <a:rPr lang="en-US" sz="1600" kern="0" dirty="0">
                <a:solidFill>
                  <a:srgbClr val="00B050"/>
                </a:solidFill>
              </a:rPr>
              <a:t> = 3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80306B8-6D50-455D-E55B-1CFBDA65BFDF}"/>
              </a:ext>
            </a:extLst>
          </p:cNvPr>
          <p:cNvSpPr txBox="1">
            <a:spLocks/>
          </p:cNvSpPr>
          <p:nvPr/>
        </p:nvSpPr>
        <p:spPr bwMode="auto">
          <a:xfrm>
            <a:off x="7727606" y="4648200"/>
            <a:ext cx="774622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rgbClr val="00B050"/>
                </a:solidFill>
              </a:rPr>
              <a:t>w</a:t>
            </a:r>
            <a:r>
              <a:rPr lang="en-US" sz="1600" kern="0" baseline="-25000" dirty="0">
                <a:solidFill>
                  <a:srgbClr val="00B050"/>
                </a:solidFill>
              </a:rPr>
              <a:t>3</a:t>
            </a:r>
            <a:r>
              <a:rPr lang="en-US" sz="1600" kern="0" dirty="0">
                <a:solidFill>
                  <a:srgbClr val="00B050"/>
                </a:solidFill>
              </a:rPr>
              <a:t> = 2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1A167F5-F818-EB4A-8110-92868EEEFCC8}"/>
              </a:ext>
            </a:extLst>
          </p:cNvPr>
          <p:cNvSpPr txBox="1">
            <a:spLocks/>
          </p:cNvSpPr>
          <p:nvPr/>
        </p:nvSpPr>
        <p:spPr bwMode="auto">
          <a:xfrm>
            <a:off x="8875068" y="2286604"/>
            <a:ext cx="692728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rgbClr val="00B050"/>
                </a:solidFill>
              </a:rPr>
              <a:t>a = 16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CA02E0D-BFC9-BB62-6275-F90F813585FC}"/>
              </a:ext>
            </a:extLst>
          </p:cNvPr>
          <p:cNvSpPr txBox="1">
            <a:spLocks/>
          </p:cNvSpPr>
          <p:nvPr/>
        </p:nvSpPr>
        <p:spPr bwMode="auto">
          <a:xfrm>
            <a:off x="10196945" y="2877731"/>
            <a:ext cx="692728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rgbClr val="00B050"/>
                </a:solidFill>
              </a:rPr>
              <a:t>b = 48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C9EDA2B-F2AA-7148-E31F-2CDDCAFC73A9}"/>
              </a:ext>
            </a:extLst>
          </p:cNvPr>
          <p:cNvSpPr txBox="1">
            <a:spLocks/>
          </p:cNvSpPr>
          <p:nvPr/>
        </p:nvSpPr>
        <p:spPr bwMode="auto">
          <a:xfrm>
            <a:off x="10210800" y="4363276"/>
            <a:ext cx="692728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rgbClr val="00B050"/>
                </a:solidFill>
              </a:rPr>
              <a:t>c = 10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89607D08-1E45-4C27-D85B-CF5E4203AD24}"/>
              </a:ext>
            </a:extLst>
          </p:cNvPr>
          <p:cNvSpPr txBox="1">
            <a:spLocks/>
          </p:cNvSpPr>
          <p:nvPr/>
        </p:nvSpPr>
        <p:spPr bwMode="auto">
          <a:xfrm>
            <a:off x="11395363" y="3563531"/>
            <a:ext cx="692728" cy="39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rgbClr val="00B050"/>
                </a:solidFill>
              </a:rPr>
              <a:t>g = 58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010DEA6-798D-32AA-6C2E-B75D1ECE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86" y="2819400"/>
            <a:ext cx="1724449" cy="64132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D65D344-08CE-281C-9E2E-476516B9C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015" y="3886200"/>
            <a:ext cx="3237985" cy="7019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91293BB-C207-1A62-D115-7C55AC27D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86" y="4953000"/>
            <a:ext cx="3314114" cy="63973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26EE433-0802-F953-2357-8395239D0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76" y="5998989"/>
            <a:ext cx="2865385" cy="65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Neural Networks</a:t>
            </a:r>
          </a:p>
        </p:txBody>
      </p:sp>
      <p:pic>
        <p:nvPicPr>
          <p:cNvPr id="4" name="Picture 3" descr="NeuralNet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47800"/>
            <a:ext cx="6532779" cy="47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28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 (Universal Function </a:t>
            </a:r>
            <a:r>
              <a:rPr lang="en-US" dirty="0" err="1"/>
              <a:t>Approximators</a:t>
            </a:r>
            <a:r>
              <a:rPr lang="en-US" dirty="0"/>
              <a:t>).  A two-layer neural network with a sufficient number of neurons can approximate any continuous function to any desired accuracy.</a:t>
            </a:r>
          </a:p>
          <a:p>
            <a:pPr lvl="4"/>
            <a:endParaRPr lang="en-US" dirty="0"/>
          </a:p>
          <a:p>
            <a:r>
              <a:rPr lang="en-US" dirty="0"/>
              <a:t>Practical considerations</a:t>
            </a:r>
          </a:p>
          <a:p>
            <a:pPr lvl="1"/>
            <a:r>
              <a:rPr lang="en-US" dirty="0"/>
              <a:t>Can be seen as learning the features </a:t>
            </a:r>
          </a:p>
          <a:p>
            <a:pPr lvl="5"/>
            <a:endParaRPr lang="en-US" sz="800" dirty="0"/>
          </a:p>
          <a:p>
            <a:pPr lvl="1"/>
            <a:r>
              <a:rPr lang="en-US" dirty="0"/>
              <a:t>Large number of neurons</a:t>
            </a:r>
          </a:p>
          <a:p>
            <a:pPr lvl="2"/>
            <a:r>
              <a:rPr lang="en-US" dirty="0"/>
              <a:t>Danger for overfitting</a:t>
            </a:r>
          </a:p>
          <a:p>
            <a:pPr lvl="2"/>
            <a:r>
              <a:rPr lang="en-US" dirty="0"/>
              <a:t>(hence early stopping!)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9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0E604-8F46-CB42-B967-B166C0C0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Universal Function Approximation Theorem*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15B9AF-ADCC-2B4D-B2DB-B7077E0A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4492618"/>
            <a:ext cx="11117913" cy="1476383"/>
          </a:xfrm>
        </p:spPr>
        <p:txBody>
          <a:bodyPr/>
          <a:lstStyle/>
          <a:p>
            <a:r>
              <a:rPr lang="en-US" u="sng" dirty="0"/>
              <a:t>In words:</a:t>
            </a:r>
            <a:r>
              <a:rPr lang="en-US" dirty="0"/>
              <a:t> Given any continuous function f(x), if a 2-layer neural network has enough hidden units, then there is a choice of weights that allow it to closely approximate f(x).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3442B-E9A1-EF4F-A541-211C8B8FF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65" y="1130363"/>
            <a:ext cx="7570273" cy="33654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FB391-0700-0A4D-87A4-2EAFC578FB7F}"/>
              </a:ext>
            </a:extLst>
          </p:cNvPr>
          <p:cNvSpPr txBox="1"/>
          <p:nvPr/>
        </p:nvSpPr>
        <p:spPr>
          <a:xfrm>
            <a:off x="124157" y="6070601"/>
            <a:ext cx="6276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Cybenko</a:t>
            </a:r>
            <a:r>
              <a:rPr lang="en-US" sz="1200" dirty="0">
                <a:latin typeface="Calibri"/>
                <a:cs typeface="Calibri"/>
              </a:rPr>
              <a:t> (1989) “Approximations by superpositions of sigmoidal functions”</a:t>
            </a:r>
          </a:p>
          <a:p>
            <a:r>
              <a:rPr lang="en-US" sz="1200" dirty="0" err="1">
                <a:latin typeface="Calibri"/>
                <a:cs typeface="Calibri"/>
              </a:rPr>
              <a:t>Hornik</a:t>
            </a:r>
            <a:r>
              <a:rPr lang="en-US" sz="1200" dirty="0">
                <a:latin typeface="Calibri"/>
                <a:cs typeface="Calibri"/>
              </a:rPr>
              <a:t> (1991) “Approximation Capabilities of Multilayer Feedforward Networks”</a:t>
            </a:r>
          </a:p>
          <a:p>
            <a:r>
              <a:rPr lang="en-US" sz="1200" dirty="0" err="1">
                <a:latin typeface="Calibri"/>
                <a:cs typeface="Calibri"/>
              </a:rPr>
              <a:t>Leshno</a:t>
            </a:r>
            <a:r>
              <a:rPr lang="en-US" sz="1200" dirty="0">
                <a:latin typeface="Calibri"/>
                <a:cs typeface="Calibri"/>
              </a:rPr>
              <a:t> and </a:t>
            </a:r>
            <a:r>
              <a:rPr lang="en-US" sz="1200" dirty="0" err="1">
                <a:latin typeface="Calibri"/>
                <a:cs typeface="Calibri"/>
              </a:rPr>
              <a:t>Schocken</a:t>
            </a:r>
            <a:r>
              <a:rPr lang="en-US" sz="1200" dirty="0">
                <a:latin typeface="Calibri"/>
                <a:cs typeface="Calibri"/>
              </a:rPr>
              <a:t> (1991) ”Multilayer Feedforward Networks with Non-Polynomial Activation Functions Can Approximate Any Function”</a:t>
            </a:r>
          </a:p>
        </p:txBody>
      </p:sp>
    </p:spTree>
    <p:extLst>
      <p:ext uri="{BB962C8B-B14F-4D97-AF65-F5344CB8AC3E}">
        <p14:creationId xmlns:p14="http://schemas.microsoft.com/office/powerpoint/2010/main" val="39105374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0E604-8F46-CB42-B967-B166C0C0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Universal Function Approximation Theorem*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90ECB-9064-C746-AAC9-52F3A0456CB0}"/>
              </a:ext>
            </a:extLst>
          </p:cNvPr>
          <p:cNvSpPr txBox="1"/>
          <p:nvPr/>
        </p:nvSpPr>
        <p:spPr>
          <a:xfrm>
            <a:off x="124157" y="6070601"/>
            <a:ext cx="6276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Cybenko</a:t>
            </a:r>
            <a:r>
              <a:rPr lang="en-US" sz="1200" dirty="0">
                <a:latin typeface="Calibri"/>
                <a:cs typeface="Calibri"/>
              </a:rPr>
              <a:t> (1989) “Approximations by superpositions of sigmoidal functions”</a:t>
            </a:r>
          </a:p>
          <a:p>
            <a:r>
              <a:rPr lang="en-US" sz="1200" dirty="0" err="1">
                <a:latin typeface="Calibri"/>
                <a:cs typeface="Calibri"/>
              </a:rPr>
              <a:t>Hornik</a:t>
            </a:r>
            <a:r>
              <a:rPr lang="en-US" sz="1200" dirty="0">
                <a:latin typeface="Calibri"/>
                <a:cs typeface="Calibri"/>
              </a:rPr>
              <a:t> (1991) “Approximation Capabilities of Multilayer Feedforward Networks”</a:t>
            </a:r>
          </a:p>
          <a:p>
            <a:r>
              <a:rPr lang="en-US" sz="1200" dirty="0" err="1">
                <a:latin typeface="Calibri"/>
                <a:cs typeface="Calibri"/>
              </a:rPr>
              <a:t>Leshno</a:t>
            </a:r>
            <a:r>
              <a:rPr lang="en-US" sz="1200" dirty="0">
                <a:latin typeface="Calibri"/>
                <a:cs typeface="Calibri"/>
              </a:rPr>
              <a:t> and </a:t>
            </a:r>
            <a:r>
              <a:rPr lang="en-US" sz="1200" dirty="0" err="1">
                <a:latin typeface="Calibri"/>
                <a:cs typeface="Calibri"/>
              </a:rPr>
              <a:t>Schocken</a:t>
            </a:r>
            <a:r>
              <a:rPr lang="en-US" sz="1200" dirty="0">
                <a:latin typeface="Calibri"/>
                <a:cs typeface="Calibri"/>
              </a:rPr>
              <a:t> (1991) ”Multilayer Feedforward Networks with Non-Polynomial Activation Functions Can Approximate Any Function”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DF1D-54B0-5347-B490-2E5392627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85" y="1052124"/>
            <a:ext cx="4253748" cy="48883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9A3E1E-C1EC-6A4F-A2E4-4F74D61F5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74" y="1052124"/>
            <a:ext cx="3777988" cy="48883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E0C107-F34E-0B49-900E-6CC8D9CFFD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1" y="1052125"/>
            <a:ext cx="3184393" cy="49281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935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Ideas</a:t>
            </a:r>
          </a:p>
        </p:txBody>
      </p:sp>
      <p:sp>
        <p:nvSpPr>
          <p:cNvPr id="1182723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219200"/>
            <a:ext cx="10337800" cy="599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Optimize probability of label given input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2400" dirty="0"/>
              <a:t>Continuous optimization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Gradient ascent: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Compute steepest uphill direction = gradient (= just vector of partial derivatives)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Take step in the gradient direction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Repeat (until held-out data accuracy starts to drop = “early stopping”)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2400" dirty="0"/>
              <a:t>Deep neural nets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Last layer = still logistic regression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Now also many more layers before this last layer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= computing the features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ym typeface="Wingdings" pitchFamily="2" charset="2"/>
              </a:rPr>
              <a:t> the features are learned rather than hand-designed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ym typeface="Wingdings" pitchFamily="2" charset="2"/>
              </a:rPr>
              <a:t>Universal function approximation theorem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Courier" pitchFamily="2" charset="0"/>
                <a:sym typeface="Wingdings" pitchFamily="2" charset="2"/>
              </a:rPr>
              <a:t>If</a:t>
            </a:r>
            <a:r>
              <a:rPr lang="en-US" sz="1600" dirty="0">
                <a:sym typeface="Wingdings" pitchFamily="2" charset="2"/>
              </a:rPr>
              <a:t>         neural net is large enough 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Courier" pitchFamily="2" charset="0"/>
                <a:sym typeface="Wingdings" pitchFamily="2" charset="2"/>
              </a:rPr>
              <a:t>Then</a:t>
            </a:r>
            <a:r>
              <a:rPr lang="en-US" sz="1600" dirty="0">
                <a:sym typeface="Wingdings" pitchFamily="2" charset="2"/>
              </a:rPr>
              <a:t>   neural net can represent any continuous mapping from input to output with arbitrary accuracy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ym typeface="Wingdings" pitchFamily="2" charset="2"/>
              </a:rPr>
              <a:t>But remember: need to avoid overfitting  / memorizing the training data  early stopping!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ym typeface="Wingdings" pitchFamily="2" charset="2"/>
              </a:rPr>
              <a:t>Automatic differentiation gives the derivatives efficiently (how? = outside of scope of 188)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85538-3717-5F48-9F25-666CFAB1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734" y="1219200"/>
            <a:ext cx="4177466" cy="5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57CC-9827-48E7-B4C9-35D80267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Decisions: Example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0CB56D7-ADCF-4F8C-8DFF-C385B1559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39"/>
          <a:stretch/>
        </p:blipFill>
        <p:spPr>
          <a:xfrm>
            <a:off x="3276600" y="1208125"/>
            <a:ext cx="1294866" cy="7260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41437A4-3DE4-4BA9-A67C-ABABA99EDB79}"/>
              </a:ext>
            </a:extLst>
          </p:cNvPr>
          <p:cNvSpPr txBox="1"/>
          <p:nvPr/>
        </p:nvSpPr>
        <p:spPr>
          <a:xfrm>
            <a:off x="4825009" y="1265528"/>
            <a:ext cx="583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where w is some weight constant (vector) we have to learn, and </a:t>
            </a:r>
            <a:r>
              <a:rPr lang="en-US" dirty="0" err="1">
                <a:latin typeface="Calibri" panose="020F0502020204030204" pitchFamily="34" charset="0"/>
              </a:rPr>
              <a:t>wx</a:t>
            </a:r>
            <a:r>
              <a:rPr lang="en-US" dirty="0">
                <a:latin typeface="Calibri" panose="020F0502020204030204" pitchFamily="34" charset="0"/>
              </a:rPr>
              <a:t> is the dot product of w and x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35AB40-3CE4-47C3-B86F-C6DB8BB61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2209800"/>
            <a:ext cx="11633200" cy="4495799"/>
          </a:xfrm>
        </p:spPr>
        <p:txBody>
          <a:bodyPr/>
          <a:lstStyle/>
          <a:p>
            <a:r>
              <a:rPr lang="en-US" sz="2800" dirty="0"/>
              <a:t>Suppose w = [–3, 4, 2] and x = [1, 2, 0]</a:t>
            </a:r>
          </a:p>
          <a:p>
            <a:r>
              <a:rPr lang="en-US" sz="2800" dirty="0"/>
              <a:t>What label will be selected if we classify deterministically?</a:t>
            </a:r>
          </a:p>
          <a:p>
            <a:pPr lvl="1"/>
            <a:r>
              <a:rPr lang="en-US" sz="2400" dirty="0" err="1"/>
              <a:t>wx</a:t>
            </a:r>
            <a:r>
              <a:rPr lang="en-US" sz="2400" dirty="0"/>
              <a:t> = –3+8+0 = 5</a:t>
            </a:r>
          </a:p>
          <a:p>
            <a:pPr lvl="1"/>
            <a:r>
              <a:rPr lang="en-US" sz="2400" dirty="0"/>
              <a:t>5 is positive, so the classifier guesses the positive label</a:t>
            </a:r>
          </a:p>
          <a:p>
            <a:r>
              <a:rPr lang="en-US" sz="2800" dirty="0"/>
              <a:t>What are the probabilities of each label if we classify probabilistically?</a:t>
            </a:r>
          </a:p>
          <a:p>
            <a:pPr lvl="1"/>
            <a:r>
              <a:rPr lang="en-US" sz="2400" dirty="0"/>
              <a:t>1 / (1 + e</a:t>
            </a:r>
            <a:r>
              <a:rPr lang="en-US" sz="2400" baseline="30000" dirty="0"/>
              <a:t>–5</a:t>
            </a:r>
            <a:r>
              <a:rPr lang="en-US" sz="2400" dirty="0"/>
              <a:t>) = 0.9933 probability of positive label</a:t>
            </a:r>
          </a:p>
          <a:p>
            <a:pPr lvl="1"/>
            <a:r>
              <a:rPr lang="en-US" sz="2400" dirty="0"/>
              <a:t>1 – 0.9933 = 0.0067 probability of negative label</a:t>
            </a:r>
          </a:p>
        </p:txBody>
      </p:sp>
    </p:spTree>
    <p:extLst>
      <p:ext uri="{BB962C8B-B14F-4D97-AF65-F5344CB8AC3E}">
        <p14:creationId xmlns:p14="http://schemas.microsoft.com/office/powerpoint/2010/main" val="39544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Application: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Computer Vision</a:t>
            </a:r>
          </a:p>
        </p:txBody>
      </p:sp>
      <p:pic>
        <p:nvPicPr>
          <p:cNvPr id="208" name="Picture 6"/>
          <p:cNvPicPr/>
          <p:nvPr/>
        </p:nvPicPr>
        <p:blipFill>
          <a:blip r:embed="rId3"/>
          <a:stretch/>
        </p:blipFill>
        <p:spPr>
          <a:xfrm>
            <a:off x="3733920" y="1219320"/>
            <a:ext cx="15773040" cy="10515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6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vert="horz" wrap="square" lIns="121857" tIns="121857" rIns="121857" bIns="121857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b="0" dirty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7" tIns="121857" rIns="121857" bIns="121857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21600" y="2108200"/>
            <a:ext cx="1625600" cy="406400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 w="63500" algn="ctr">
            <a:noFill/>
            <a:round/>
            <a:headEnd/>
            <a:tailEnd/>
          </a:ln>
        </p:spPr>
        <p:txBody>
          <a:bodyPr wrap="square" lIns="121877" tIns="60939" rIns="121877" bIns="60939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7620000" y="4749800"/>
            <a:ext cx="2032000" cy="1016000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 w="63500" algn="ctr">
            <a:noFill/>
            <a:round/>
            <a:headEnd/>
            <a:tailEnd/>
          </a:ln>
        </p:spPr>
        <p:txBody>
          <a:bodyPr wrap="square" lIns="121877" tIns="60939" rIns="121877" bIns="60939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6197600" y="5054600"/>
            <a:ext cx="609600" cy="508000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 w="63500" algn="ctr">
            <a:noFill/>
            <a:round/>
            <a:headEnd/>
            <a:tailEnd/>
          </a:ln>
        </p:spPr>
        <p:txBody>
          <a:bodyPr wrap="square" lIns="121877" tIns="60939" rIns="121877" bIns="60939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01857"/>
      </p:ext>
    </p:extLst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vert="horz" wrap="square" lIns="121857" tIns="121857" rIns="121857" bIns="121857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b="0" dirty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7" tIns="121857" rIns="121857" bIns="121857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21600" y="2108200"/>
            <a:ext cx="1625600" cy="406400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 w="63500" algn="ctr">
            <a:noFill/>
            <a:round/>
            <a:headEnd/>
            <a:tailEnd/>
          </a:ln>
        </p:spPr>
        <p:txBody>
          <a:bodyPr wrap="square" lIns="121877" tIns="60939" rIns="121877" bIns="60939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7620000" y="4749800"/>
            <a:ext cx="2032000" cy="1016000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 w="63500" algn="ctr">
            <a:noFill/>
            <a:round/>
            <a:headEnd/>
            <a:tailEnd/>
          </a:ln>
        </p:spPr>
        <p:txBody>
          <a:bodyPr wrap="square" lIns="121877" tIns="60939" rIns="121877" bIns="60939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6197600" y="5054600"/>
            <a:ext cx="609600" cy="508000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 w="63500" algn="ctr">
            <a:noFill/>
            <a:round/>
            <a:headEnd/>
            <a:tailEnd/>
          </a:ln>
        </p:spPr>
        <p:txBody>
          <a:bodyPr wrap="square" lIns="121877" tIns="60939" rIns="121877" bIns="60939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352800" y="4749800"/>
            <a:ext cx="6604000" cy="101600"/>
          </a:xfrm>
          <a:prstGeom prst="line">
            <a:avLst/>
          </a:prstGeom>
          <a:noFill/>
          <a:ln w="12700" cap="flat" cmpd="sng" algn="ctr">
            <a:solidFill>
              <a:srgbClr val="36CE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20240418"/>
      </p:ext>
    </p:extLst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vert="horz" wrap="square" lIns="121857" tIns="121857" rIns="121857" bIns="121857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b="0" dirty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7" tIns="121857" rIns="121857" bIns="121857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620000" y="4749800"/>
            <a:ext cx="2032000" cy="1016000"/>
          </a:xfrm>
          <a:prstGeom prst="rect">
            <a:avLst/>
          </a:prstGeom>
          <a:solidFill>
            <a:schemeClr val="accent4">
              <a:lumMod val="85000"/>
              <a:lumOff val="15000"/>
            </a:schemeClr>
          </a:solidFill>
          <a:ln w="63500" algn="ctr">
            <a:noFill/>
            <a:round/>
            <a:headEnd/>
            <a:tailEnd/>
          </a:ln>
        </p:spPr>
        <p:txBody>
          <a:bodyPr wrap="square" lIns="121877" tIns="60939" rIns="121877" bIns="60939" rtlCol="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9" name="Shape 647"/>
          <p:cNvSpPr txBox="1"/>
          <p:nvPr/>
        </p:nvSpPr>
        <p:spPr>
          <a:xfrm>
            <a:off x="6051200" y="5219400"/>
            <a:ext cx="1264000" cy="546400"/>
          </a:xfrm>
          <a:prstGeom prst="rect">
            <a:avLst/>
          </a:prstGeom>
          <a:noFill/>
          <a:ln>
            <a:noFill/>
          </a:ln>
        </p:spPr>
        <p:txBody>
          <a:bodyPr lIns="121857" tIns="121857" rIns="121857" bIns="121857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333" dirty="0">
                <a:solidFill>
                  <a:schemeClr val="lt1"/>
                </a:solidFill>
              </a:rPr>
              <a:t>AlexNet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352800" y="4749800"/>
            <a:ext cx="6604000" cy="101600"/>
          </a:xfrm>
          <a:prstGeom prst="line">
            <a:avLst/>
          </a:prstGeom>
          <a:noFill/>
          <a:ln w="12700" cap="flat" cmpd="sng" algn="ctr">
            <a:solidFill>
              <a:srgbClr val="36CE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4217962"/>
      </p:ext>
    </p:extLst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vert="horz" wrap="square" lIns="121857" tIns="121857" rIns="121857" bIns="121857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b="0" dirty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7" tIns="121857" rIns="121857" bIns="121857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sp>
        <p:nvSpPr>
          <p:cNvPr id="9" name="Shape 647"/>
          <p:cNvSpPr txBox="1"/>
          <p:nvPr/>
        </p:nvSpPr>
        <p:spPr>
          <a:xfrm>
            <a:off x="6051200" y="5219400"/>
            <a:ext cx="1264000" cy="546400"/>
          </a:xfrm>
          <a:prstGeom prst="rect">
            <a:avLst/>
          </a:prstGeom>
          <a:noFill/>
          <a:ln>
            <a:noFill/>
          </a:ln>
        </p:spPr>
        <p:txBody>
          <a:bodyPr lIns="121857" tIns="121857" rIns="121857" bIns="121857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333" dirty="0">
                <a:solidFill>
                  <a:schemeClr val="lt1"/>
                </a:solidFill>
              </a:rPr>
              <a:t>AlexNet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352800" y="4749800"/>
            <a:ext cx="6604000" cy="101600"/>
          </a:xfrm>
          <a:prstGeom prst="line">
            <a:avLst/>
          </a:prstGeom>
          <a:noFill/>
          <a:ln w="12700" cap="flat" cmpd="sng" algn="ctr">
            <a:solidFill>
              <a:srgbClr val="36CE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05810421"/>
      </p:ext>
    </p:extLst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</p:spPr>
        <p:txBody>
          <a:bodyPr vert="horz" wrap="square" lIns="121857" tIns="121857" rIns="121857" bIns="121857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b="0" dirty="0"/>
              <a:t>Performance</a:t>
            </a:r>
            <a:endParaRPr lang="en" b="0" dirty="0"/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lIns="121857" tIns="121857" rIns="121857" bIns="121857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600" i="1" dirty="0"/>
              <a:t>graph credit Matt Zeiler, Clarifai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352800" y="4749800"/>
            <a:ext cx="6604000" cy="101600"/>
          </a:xfrm>
          <a:prstGeom prst="line">
            <a:avLst/>
          </a:prstGeom>
          <a:noFill/>
          <a:ln w="12700" cap="flat" cmpd="sng" algn="ctr">
            <a:solidFill>
              <a:srgbClr val="36CE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400800" y="5257800"/>
            <a:ext cx="3454400" cy="508000"/>
          </a:xfrm>
          <a:prstGeom prst="line">
            <a:avLst/>
          </a:prstGeom>
          <a:noFill/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hape 647"/>
          <p:cNvSpPr txBox="1"/>
          <p:nvPr/>
        </p:nvSpPr>
        <p:spPr>
          <a:xfrm>
            <a:off x="6051200" y="5219400"/>
            <a:ext cx="1264000" cy="546400"/>
          </a:xfrm>
          <a:prstGeom prst="rect">
            <a:avLst/>
          </a:prstGeom>
          <a:noFill/>
          <a:ln>
            <a:noFill/>
          </a:ln>
        </p:spPr>
        <p:txBody>
          <a:bodyPr lIns="121857" tIns="121857" rIns="121857" bIns="121857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333" dirty="0">
                <a:solidFill>
                  <a:schemeClr val="lt1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2992229163"/>
      </p:ext>
    </p:extLst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Neural Net Demo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Demo-site:</a:t>
            </a:r>
          </a:p>
          <a:p>
            <a:pPr lvl="1"/>
            <a:r>
              <a:rPr lang="en-US" dirty="0">
                <a:hlinkClick r:id="rId2"/>
              </a:rPr>
              <a:t>http://playground.tensorflow.org/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250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More Neural Net Applications!</a:t>
            </a:r>
          </a:p>
        </p:txBody>
      </p:sp>
    </p:spTree>
    <p:extLst>
      <p:ext uri="{BB962C8B-B14F-4D97-AF65-F5344CB8AC3E}">
        <p14:creationId xmlns:p14="http://schemas.microsoft.com/office/powerpoint/2010/main" val="13320320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015.888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blue}) = P(\text{red}) = 0.5$&#10;&#10;\end{document}"/>
  <p:tag name="IGUANATEXSIZE" val="20"/>
  <p:tag name="IGUANATEXCURSOR" val="235"/>
  <p:tag name="TRANSPARENCY" val="True"/>
  <p:tag name="FILENAME" val=""/>
  <p:tag name="INPUTTYPE" val="0"/>
  <p:tag name="LATEXENGINEID" val="1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40622"/>
  <p:tag name="ORIGINALWIDTH" val="441.638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lmost $0.0$&#10;&#10;\end{document}"/>
  <p:tag name="IGUANATEXSIZE" val="20"/>
  <p:tag name="IGUANATEXCURSOR" val="210"/>
  <p:tag name="TRANSPARENCY" val="True"/>
  <p:tag name="FILENAME" val=""/>
  <p:tag name="INPUTTYPE" val="0"/>
  <p:tag name="LATEXENGINEID" val="1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40622"/>
  <p:tag name="ORIGINALWIDTH" val="441.638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lmost $1.0$&#10;&#10;\end{document}"/>
  <p:tag name="IGUANATEXSIZE" val="20"/>
  <p:tag name="IGUANATEXCURSOR" val="207"/>
  <p:tag name="TRANSPARENCY" val="True"/>
  <p:tag name="FILENAME" val=""/>
  <p:tag name="INPUTTYPE" val="0"/>
  <p:tag name="LATEXENGINEID" val="1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mistakes} &lt; \frac{k}{\delta^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5"/>
  <p:tag name="PICTUREFILESIZE" val="91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00394"/>
  <p:tag name="ORIGINALWIDTH" val="49.8043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x$&#10;&#10;\end{document}"/>
  <p:tag name="IGUANATEXSIZE" val="20"/>
  <p:tag name="IGUANATEXCURSOR" val="199"/>
  <p:tag name="TRANSPARENCY" val="True"/>
  <p:tag name="FILENAME" val=""/>
  <p:tag name="INPUTTYPE" val="0"/>
  <p:tag name="LATEXENGINEID" val="1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707.4614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w_\text{red} \cdot x}}{e^{w_\text{red} \cdot x} + e^{w_\text{blue} \cdot x}}&#10;\]&#10;&#10;\end{document}"/>
  <p:tag name="IGUANATEXSIZE" val="20"/>
  <p:tag name="IGUANATEXCURSOR" val="256"/>
  <p:tag name="TRANSPARENCY" val="True"/>
  <p:tag name="FILENAME" val=""/>
  <p:tag name="INPUTTYPE" val="0"/>
  <p:tag name="LATEXENGINEID" val="1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.2196"/>
  <p:tag name="ORIGINALWIDTH" val="786.6682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5 w_\text{red} \cdot x}}{e^{5 w_\text{red} \cdot x} + e^{5 w_\text{blue} \cdot x}}&#10;\]&#10;&#10;\end{document}"/>
  <p:tag name="IGUANATEXSIZE" val="20"/>
  <p:tag name="IGUANATEXCURSOR" val="232"/>
  <p:tag name="TRANSPARENCY" val="True"/>
  <p:tag name="FILENAME" val=""/>
  <p:tag name="INPUTTYPE" val="0"/>
  <p:tag name="LATEXENGINEID" val="1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.2196"/>
  <p:tag name="ORIGINALWIDTH" val="945.6819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100 w_\text{red} \cdot x}}{e^{100 w_\text{red} \cdot x} + e^{100 w_\text{blue} \cdot x}}&#10;\]&#10;&#10;\end{document}"/>
  <p:tag name="IGUANATEXSIZE" val="20"/>
  <p:tag name="IGUANATEXCURSOR" val="296"/>
  <p:tag name="TRANSPARENCY" val="True"/>
  <p:tag name="FILENAME" val=""/>
  <p:tag name="INPUTTYPE" val="0"/>
  <p:tag name="LATEXENGINEID" val="1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.8085"/>
  <p:tag name="ORIGINALWIDTH" val="928.2805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looks like $\max_y w_y \cdot x$&#10;&#10;\end{document}"/>
  <p:tag name="IGUANATEXSIZE" val="20"/>
  <p:tag name="IGUANATEXCURSOR" val="228"/>
  <p:tag name="TRANSPARENCY" val="True"/>
  <p:tag name="FILENAME" val=""/>
  <p:tag name="INPUTTYPE" val="0"/>
  <p:tag name="LATEXENGINEID" val="1"/>
  <p:tag name="TEMPFOLDER" val="c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1227.10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\text{red}|x) = \frac{e^{w_\text{red} \cdot x}}{e^{w_\text{red} \cdot x} + e^{w_\text{blue} \cdot x}}&#10;\]&#10;&#10;\end{document}"/>
  <p:tag name="IGUANATEXSIZE" val="20"/>
  <p:tag name="IGUANATEXCURSOR" val="215"/>
  <p:tag name="TRANSPARENCY" val="True"/>
  <p:tag name="FILENAME" val=""/>
  <p:tag name="INPUTTYPE" val="0"/>
  <p:tag name="LATEXENGINEID" val="1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1227.10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\text{red}|x) = \frac{e^{w_\text{red} \cdot x}}{e^{w_\text{red} \cdot x} + e^{w_\text{blue} \cdot x}}&#10;\]&#10;&#10;\end{document}"/>
  <p:tag name="IGUANATEXSIZE" val="20"/>
  <p:tag name="IGUANATEXCURSOR" val="215"/>
  <p:tag name="TRANSPARENCY" val="True"/>
  <p:tag name="FILENAME" val=""/>
  <p:tag name="INPUTTYPE" val="0"/>
  <p:tag name="LATEXENGINEID" val="1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iteration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4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00394"/>
  <p:tag name="ORIGINALWIDTH" val="49.8043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x$&#10;&#10;\end{document}"/>
  <p:tag name="IGUANATEXSIZE" val="20"/>
  <p:tag name="IGUANATEXCURSOR" val="201"/>
  <p:tag name="TRANSPARENCY" val="True"/>
  <p:tag name="FILENAME" val=""/>
  <p:tag name="INPUTTYPE" val="0"/>
  <p:tag name="LATEXENGINEID" val="1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32977</TotalTime>
  <Words>7101</Words>
  <Application>Microsoft Macintosh PowerPoint</Application>
  <PresentationFormat>Widescreen</PresentationFormat>
  <Paragraphs>959</Paragraphs>
  <Slides>97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Courier</vt:lpstr>
      <vt:lpstr>Courier New</vt:lpstr>
      <vt:lpstr>Symbol</vt:lpstr>
      <vt:lpstr>Times New Roman</vt:lpstr>
      <vt:lpstr>Wingdings</vt:lpstr>
      <vt:lpstr>dan-berkeley-nlp-v1</vt:lpstr>
      <vt:lpstr>Photo Editor Photo</vt:lpstr>
      <vt:lpstr>PowerPoint Presentation</vt:lpstr>
      <vt:lpstr>Properties of Perceptrons</vt:lpstr>
      <vt:lpstr>Problems with the Perceptron</vt:lpstr>
      <vt:lpstr>Improving the Perceptron</vt:lpstr>
      <vt:lpstr>Non-Separable Case: Deterministic Decision</vt:lpstr>
      <vt:lpstr>Non-Separable Case: Probabilistic Decision</vt:lpstr>
      <vt:lpstr>How to get deterministic decisions?</vt:lpstr>
      <vt:lpstr>How to get probabilistic decisions?</vt:lpstr>
      <vt:lpstr>Probabilistic Decisions: Example</vt:lpstr>
      <vt:lpstr>A 1D Example</vt:lpstr>
      <vt:lpstr>Best w? </vt:lpstr>
      <vt:lpstr>Best w? </vt:lpstr>
      <vt:lpstr>Best w? </vt:lpstr>
      <vt:lpstr>Logistic Regression Example</vt:lpstr>
      <vt:lpstr>Logistic Regression Example</vt:lpstr>
      <vt:lpstr>Separable Case: Deterministic Decision – Many Options</vt:lpstr>
      <vt:lpstr>Separable Case: Probabilistic Decision – Clear Preference</vt:lpstr>
      <vt:lpstr>Multiclass Logistic Regression</vt:lpstr>
      <vt:lpstr>Multi-Class Probabilistic Decisions: Example</vt:lpstr>
      <vt:lpstr>Best w? </vt:lpstr>
      <vt:lpstr>Best w? </vt:lpstr>
      <vt:lpstr>Multi-Class Logistic Regression Example</vt:lpstr>
      <vt:lpstr>Multi-Class Logistic Regression Example</vt:lpstr>
      <vt:lpstr>Softmax with Different Bases</vt:lpstr>
      <vt:lpstr>Softmax and Sigmoid</vt:lpstr>
      <vt:lpstr>Next Lecture</vt:lpstr>
      <vt:lpstr>CS 188: Artificial Intelligence </vt:lpstr>
      <vt:lpstr>Review: Derivatives and Gradients</vt:lpstr>
      <vt:lpstr>Review: Derivatives and Gradients</vt:lpstr>
      <vt:lpstr>Hill Climbing</vt:lpstr>
      <vt:lpstr>1-D Optimization</vt:lpstr>
      <vt:lpstr>2-D Optimization</vt:lpstr>
      <vt:lpstr>Gradient Ascent</vt:lpstr>
      <vt:lpstr>Gradient Ascent</vt:lpstr>
      <vt:lpstr>What is the Steepest Direction?*</vt:lpstr>
      <vt:lpstr>Gradient in n dimensions</vt:lpstr>
      <vt:lpstr>Optimization Procedure: Gradient Ascent</vt:lpstr>
      <vt:lpstr>Batch Gradient Ascent on the Log Likelihood Objective</vt:lpstr>
      <vt:lpstr>Stochastic Gradient Ascent on the Log Likelihood Objective</vt:lpstr>
      <vt:lpstr>Mini-Batch Gradient Ascent on the Log Likelihood Objective</vt:lpstr>
      <vt:lpstr>How about computing all the derivatives?</vt:lpstr>
      <vt:lpstr>Neural Network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Multi-Layer Neural Network</vt:lpstr>
      <vt:lpstr>Deep Neural Network</vt:lpstr>
      <vt:lpstr>Common Activation Functions</vt:lpstr>
      <vt:lpstr>PowerPoint Presentation</vt:lpstr>
      <vt:lpstr>PowerPoint Presentation</vt:lpstr>
      <vt:lpstr>PowerPoint Presentation</vt:lpstr>
      <vt:lpstr>PowerPoint Presentation</vt:lpstr>
      <vt:lpstr>Multi-Layer Network, with Batches</vt:lpstr>
      <vt:lpstr>Training Neural Networks</vt:lpstr>
      <vt:lpstr>Training Neural Networks</vt:lpstr>
      <vt:lpstr>Log Loss Function</vt:lpstr>
      <vt:lpstr>Log Loss Function</vt:lpstr>
      <vt:lpstr>Log Loss Function</vt:lpstr>
      <vt:lpstr>Log Loss Example</vt:lpstr>
      <vt:lpstr>Optimization Procedure: Gradient Descent</vt:lpstr>
      <vt:lpstr>Computing Gradients</vt:lpstr>
      <vt:lpstr>Automatic Differentiation</vt:lpstr>
      <vt:lpstr>Backpropagation*</vt:lpstr>
      <vt:lpstr>Properties of Neural Networks</vt:lpstr>
      <vt:lpstr>Neural Networks Properties</vt:lpstr>
      <vt:lpstr>Universal Function Approximation Theorem*</vt:lpstr>
      <vt:lpstr>Universal Function Approximation Theorem*</vt:lpstr>
      <vt:lpstr>Summary of Key Ideas</vt:lpstr>
      <vt:lpstr>PowerPoint Presentation</vt:lpstr>
      <vt:lpstr>Performance</vt:lpstr>
      <vt:lpstr>Performance</vt:lpstr>
      <vt:lpstr>Performance</vt:lpstr>
      <vt:lpstr>Performance</vt:lpstr>
      <vt:lpstr>Performance</vt:lpstr>
      <vt:lpstr>Fun Neural Net Demo Site</vt:lpstr>
      <vt:lpstr>Next: More Neural Net Applications!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Peyrin Kao</cp:lastModifiedBy>
  <cp:revision>2726</cp:revision>
  <cp:lastPrinted>2015-04-16T15:44:42Z</cp:lastPrinted>
  <dcterms:created xsi:type="dcterms:W3CDTF">2004-08-27T04:16:05Z</dcterms:created>
  <dcterms:modified xsi:type="dcterms:W3CDTF">2023-04-25T21:20:50Z</dcterms:modified>
</cp:coreProperties>
</file>